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59" r:id="rId5"/>
    <p:sldId id="261" r:id="rId6"/>
    <p:sldId id="262" r:id="rId7"/>
    <p:sldId id="264" r:id="rId8"/>
    <p:sldId id="263" r:id="rId9"/>
    <p:sldId id="265" r:id="rId10"/>
    <p:sldId id="266" r:id="rId11"/>
    <p:sldId id="268" r:id="rId12"/>
    <p:sldId id="270" r:id="rId13"/>
    <p:sldId id="272" r:id="rId14"/>
    <p:sldId id="274" r:id="rId15"/>
  </p:sldIdLst>
  <p:sldSz cx="9144000" cy="5143500" type="screen16x9"/>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Not important</c:v>
                </c:pt>
              </c:strCache>
            </c:strRef>
          </c:tx>
          <c:spPr>
            <a:solidFill>
              <a:srgbClr val="00BF6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Sheet1!$B$2:$B$5</c:f>
              <c:numCache>
                <c:formatCode>0.00%</c:formatCode>
                <c:ptCount val="4"/>
                <c:pt idx="0">
                  <c:v>9.2799999999999994E-2</c:v>
                </c:pt>
                <c:pt idx="1">
                  <c:v>8.8599999999999998E-2</c:v>
                </c:pt>
                <c:pt idx="2">
                  <c:v>2.76E-2</c:v>
                </c:pt>
                <c:pt idx="3">
                  <c:v>1.2699999999999999E-2</c:v>
                </c:pt>
              </c:numCache>
            </c:numRef>
          </c:val>
          <c:extLst>
            <c:ext xmlns:c16="http://schemas.microsoft.com/office/drawing/2014/chart" uri="{C3380CC4-5D6E-409C-BE32-E72D297353CC}">
              <c16:uniqueId val="{00000000-3E97-410B-AEE2-4615E44FE8CD}"/>
            </c:ext>
          </c:extLst>
        </c:ser>
        <c:ser>
          <c:idx val="1"/>
          <c:order val="1"/>
          <c:tx>
            <c:strRef>
              <c:f>Sheet1!$C$1</c:f>
              <c:strCache>
                <c:ptCount val="1"/>
                <c:pt idx="0">
                  <c:v>Slightly important</c:v>
                </c:pt>
              </c:strCache>
            </c:strRef>
          </c:tx>
          <c:spPr>
            <a:solidFill>
              <a:srgbClr val="507CB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Sheet1!$C$2:$C$5</c:f>
              <c:numCache>
                <c:formatCode>0.00%</c:formatCode>
                <c:ptCount val="4"/>
                <c:pt idx="0">
                  <c:v>0.1076</c:v>
                </c:pt>
                <c:pt idx="1">
                  <c:v>7.17E-2</c:v>
                </c:pt>
                <c:pt idx="2">
                  <c:v>4.8800000000000003E-2</c:v>
                </c:pt>
                <c:pt idx="3">
                  <c:v>4.4299999999999999E-2</c:v>
                </c:pt>
              </c:numCache>
            </c:numRef>
          </c:val>
          <c:extLst>
            <c:ext xmlns:c16="http://schemas.microsoft.com/office/drawing/2014/chart" uri="{C3380CC4-5D6E-409C-BE32-E72D297353CC}">
              <c16:uniqueId val="{00000001-3E97-410B-AEE2-4615E44FE8CD}"/>
            </c:ext>
          </c:extLst>
        </c:ser>
        <c:ser>
          <c:idx val="2"/>
          <c:order val="2"/>
          <c:tx>
            <c:strRef>
              <c:f>Sheet1!$D$1</c:f>
              <c:strCache>
                <c:ptCount val="1"/>
                <c:pt idx="0">
                  <c:v>Moderately important</c:v>
                </c:pt>
              </c:strCache>
            </c:strRef>
          </c:tx>
          <c:spPr>
            <a:solidFill>
              <a:srgbClr val="F9BE00"/>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Sheet1!$D$2:$D$5</c:f>
              <c:numCache>
                <c:formatCode>0.00%</c:formatCode>
                <c:ptCount val="4"/>
                <c:pt idx="0">
                  <c:v>0.1772</c:v>
                </c:pt>
                <c:pt idx="1">
                  <c:v>0.1646</c:v>
                </c:pt>
                <c:pt idx="2">
                  <c:v>0.16350000000000001</c:v>
                </c:pt>
                <c:pt idx="3">
                  <c:v>0.13500000000000001</c:v>
                </c:pt>
              </c:numCache>
            </c:numRef>
          </c:val>
          <c:extLst>
            <c:ext xmlns:c16="http://schemas.microsoft.com/office/drawing/2014/chart" uri="{C3380CC4-5D6E-409C-BE32-E72D297353CC}">
              <c16:uniqueId val="{00000002-3E97-410B-AEE2-4615E44FE8CD}"/>
            </c:ext>
          </c:extLst>
        </c:ser>
        <c:ser>
          <c:idx val="3"/>
          <c:order val="3"/>
          <c:tx>
            <c:strRef>
              <c:f>Sheet1!$E$1</c:f>
              <c:strCache>
                <c:ptCount val="1"/>
                <c:pt idx="0">
                  <c:v>Quite important</c:v>
                </c:pt>
              </c:strCache>
            </c:strRef>
          </c:tx>
          <c:spPr>
            <a:solidFill>
              <a:srgbClr val="6BC8CD"/>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Sheet1!$E$2:$E$5</c:f>
              <c:numCache>
                <c:formatCode>0.00%</c:formatCode>
                <c:ptCount val="4"/>
                <c:pt idx="0">
                  <c:v>0.20680000000000001</c:v>
                </c:pt>
                <c:pt idx="1">
                  <c:v>0.17510000000000001</c:v>
                </c:pt>
                <c:pt idx="2">
                  <c:v>0.23350000000000001</c:v>
                </c:pt>
                <c:pt idx="3">
                  <c:v>0.22359999999999999</c:v>
                </c:pt>
              </c:numCache>
            </c:numRef>
          </c:val>
          <c:extLst>
            <c:ext xmlns:c16="http://schemas.microsoft.com/office/drawing/2014/chart" uri="{C3380CC4-5D6E-409C-BE32-E72D297353CC}">
              <c16:uniqueId val="{00000003-3E97-410B-AEE2-4615E44FE8CD}"/>
            </c:ext>
          </c:extLst>
        </c:ser>
        <c:ser>
          <c:idx val="4"/>
          <c:order val="4"/>
          <c:tx>
            <c:strRef>
              <c:f>Sheet1!$F$1</c:f>
              <c:strCache>
                <c:ptCount val="1"/>
                <c:pt idx="0">
                  <c:v>Very important</c:v>
                </c:pt>
              </c:strCache>
            </c:strRef>
          </c:tx>
          <c:spPr>
            <a:solidFill>
              <a:schemeClr val="accent5"/>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Sheet1!$F$2:$F$5</c:f>
              <c:numCache>
                <c:formatCode>0.00%</c:formatCode>
                <c:ptCount val="4"/>
                <c:pt idx="0">
                  <c:v>0.37340000000000001</c:v>
                </c:pt>
                <c:pt idx="1">
                  <c:v>0.4662</c:v>
                </c:pt>
                <c:pt idx="2">
                  <c:v>0.46920000000000001</c:v>
                </c:pt>
                <c:pt idx="3">
                  <c:v>0.55059999999999998</c:v>
                </c:pt>
              </c:numCache>
            </c:numRef>
          </c:val>
          <c:extLst>
            <c:ext xmlns:c16="http://schemas.microsoft.com/office/drawing/2014/chart" uri="{C3380CC4-5D6E-409C-BE32-E72D297353CC}">
              <c16:uniqueId val="{00000004-3E97-410B-AEE2-4615E44FE8CD}"/>
            </c:ext>
          </c:extLst>
        </c:ser>
        <c:ser>
          <c:idx val="5"/>
          <c:order val="5"/>
          <c:tx>
            <c:strRef>
              <c:f>Sheet1!$G$1</c:f>
              <c:strCache>
                <c:ptCount val="1"/>
                <c:pt idx="0">
                  <c:v>Not familiar with this issue</c:v>
                </c:pt>
              </c:strCache>
            </c:strRef>
          </c:tx>
          <c:spPr>
            <a:solidFill>
              <a:schemeClr val="accent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Ensuring/increasing the availability of H-2B visas to support golf’s seasonal workforce</c:v>
                </c:pt>
                <c:pt idx="1">
                  <c:v>Passing Comprehensive Immigration Reform legislation that increases availability of labor for golf facilities</c:v>
                </c:pt>
                <c:pt idx="2">
                  <c:v>Removing unnecessary Clean Water Act NPDES permitting for pesticide applications</c:v>
                </c:pt>
                <c:pt idx="3">
                  <c:v>Ensuring golf is not discriminated against regarding disaster tax relief (i.e. natural disasters)</c:v>
                </c:pt>
              </c:strCache>
            </c:strRef>
          </c:cat>
          <c:val>
            <c:numRef>
              <c:f>Sheet1!$G$2:$G$5</c:f>
              <c:numCache>
                <c:formatCode>0.00%</c:formatCode>
                <c:ptCount val="4"/>
                <c:pt idx="0">
                  <c:v>4.2200000000000001E-2</c:v>
                </c:pt>
                <c:pt idx="1">
                  <c:v>3.3799999999999997E-2</c:v>
                </c:pt>
                <c:pt idx="2">
                  <c:v>5.7299999999999997E-2</c:v>
                </c:pt>
                <c:pt idx="3">
                  <c:v>3.3799999999999997E-2</c:v>
                </c:pt>
              </c:numCache>
            </c:numRef>
          </c:val>
          <c:extLst>
            <c:ext xmlns:c16="http://schemas.microsoft.com/office/drawing/2014/chart" uri="{C3380CC4-5D6E-409C-BE32-E72D297353CC}">
              <c16:uniqueId val="{00000005-3E97-410B-AEE2-4615E44FE8CD}"/>
            </c:ext>
          </c:extLst>
        </c:ser>
        <c:dLbls>
          <c:showLegendKey val="0"/>
          <c:showVal val="1"/>
          <c:showCatName val="0"/>
          <c:showSerName val="0"/>
          <c:showPercent val="0"/>
          <c:showBubbleSize val="0"/>
        </c:dLbls>
        <c:gapWidth val="219"/>
        <c:overlap val="-27"/>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Not important</c:v>
                </c:pt>
              </c:strCache>
            </c:strRef>
          </c:tx>
          <c:spPr>
            <a:solidFill>
              <a:srgbClr val="00BF6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Sheet1!$B$2:$B$6</c:f>
              <c:numCache>
                <c:formatCode>0.00%</c:formatCode>
                <c:ptCount val="5"/>
                <c:pt idx="0">
                  <c:v>4.3E-3</c:v>
                </c:pt>
                <c:pt idx="1">
                  <c:v>1.4800000000000001E-2</c:v>
                </c:pt>
                <c:pt idx="2">
                  <c:v>2.3300000000000001E-2</c:v>
                </c:pt>
                <c:pt idx="3">
                  <c:v>5.2999999999999999E-2</c:v>
                </c:pt>
                <c:pt idx="4">
                  <c:v>8.5000000000000006E-3</c:v>
                </c:pt>
              </c:numCache>
            </c:numRef>
          </c:val>
          <c:extLst>
            <c:ext xmlns:c16="http://schemas.microsoft.com/office/drawing/2014/chart" uri="{C3380CC4-5D6E-409C-BE32-E72D297353CC}">
              <c16:uniqueId val="{00000000-24AE-45D0-943E-184A67B2427D}"/>
            </c:ext>
          </c:extLst>
        </c:ser>
        <c:ser>
          <c:idx val="1"/>
          <c:order val="1"/>
          <c:tx>
            <c:strRef>
              <c:f>Sheet1!$C$1</c:f>
              <c:strCache>
                <c:ptCount val="1"/>
                <c:pt idx="0">
                  <c:v>Slightly important</c:v>
                </c:pt>
              </c:strCache>
            </c:strRef>
          </c:tx>
          <c:spPr>
            <a:solidFill>
              <a:srgbClr val="507CB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Sheet1!$C$2:$C$6</c:f>
              <c:numCache>
                <c:formatCode>0.00%</c:formatCode>
                <c:ptCount val="5"/>
                <c:pt idx="0">
                  <c:v>1.9199999999999998E-2</c:v>
                </c:pt>
                <c:pt idx="1">
                  <c:v>2.75E-2</c:v>
                </c:pt>
                <c:pt idx="2">
                  <c:v>5.2999999999999999E-2</c:v>
                </c:pt>
                <c:pt idx="3">
                  <c:v>8.0500000000000002E-2</c:v>
                </c:pt>
                <c:pt idx="4">
                  <c:v>3.1800000000000002E-2</c:v>
                </c:pt>
              </c:numCache>
            </c:numRef>
          </c:val>
          <c:extLst>
            <c:ext xmlns:c16="http://schemas.microsoft.com/office/drawing/2014/chart" uri="{C3380CC4-5D6E-409C-BE32-E72D297353CC}">
              <c16:uniqueId val="{00000001-24AE-45D0-943E-184A67B2427D}"/>
            </c:ext>
          </c:extLst>
        </c:ser>
        <c:ser>
          <c:idx val="2"/>
          <c:order val="2"/>
          <c:tx>
            <c:strRef>
              <c:f>Sheet1!$D$1</c:f>
              <c:strCache>
                <c:ptCount val="1"/>
                <c:pt idx="0">
                  <c:v>Moderately important</c:v>
                </c:pt>
              </c:strCache>
            </c:strRef>
          </c:tx>
          <c:spPr>
            <a:solidFill>
              <a:srgbClr val="F9BE00"/>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Sheet1!$D$2:$D$6</c:f>
              <c:numCache>
                <c:formatCode>0.00%</c:formatCode>
                <c:ptCount val="5"/>
                <c:pt idx="0">
                  <c:v>9.6199999999999994E-2</c:v>
                </c:pt>
                <c:pt idx="1">
                  <c:v>4.8599999999999997E-2</c:v>
                </c:pt>
                <c:pt idx="2">
                  <c:v>0.2034</c:v>
                </c:pt>
                <c:pt idx="3">
                  <c:v>0.16739999999999999</c:v>
                </c:pt>
                <c:pt idx="4">
                  <c:v>0.15679999999999999</c:v>
                </c:pt>
              </c:numCache>
            </c:numRef>
          </c:val>
          <c:extLst>
            <c:ext xmlns:c16="http://schemas.microsoft.com/office/drawing/2014/chart" uri="{C3380CC4-5D6E-409C-BE32-E72D297353CC}">
              <c16:uniqueId val="{00000002-24AE-45D0-943E-184A67B2427D}"/>
            </c:ext>
          </c:extLst>
        </c:ser>
        <c:ser>
          <c:idx val="3"/>
          <c:order val="3"/>
          <c:tx>
            <c:strRef>
              <c:f>Sheet1!$E$1</c:f>
              <c:strCache>
                <c:ptCount val="1"/>
                <c:pt idx="0">
                  <c:v>Quite important</c:v>
                </c:pt>
              </c:strCache>
            </c:strRef>
          </c:tx>
          <c:spPr>
            <a:solidFill>
              <a:srgbClr val="6BC8CD"/>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Sheet1!$E$2:$E$6</c:f>
              <c:numCache>
                <c:formatCode>0.00%</c:formatCode>
                <c:ptCount val="5"/>
                <c:pt idx="0">
                  <c:v>0.28420000000000001</c:v>
                </c:pt>
                <c:pt idx="1">
                  <c:v>0.16489999999999999</c:v>
                </c:pt>
                <c:pt idx="2">
                  <c:v>0.2903</c:v>
                </c:pt>
                <c:pt idx="3">
                  <c:v>0.25</c:v>
                </c:pt>
                <c:pt idx="4">
                  <c:v>0.25640000000000002</c:v>
                </c:pt>
              </c:numCache>
            </c:numRef>
          </c:val>
          <c:extLst>
            <c:ext xmlns:c16="http://schemas.microsoft.com/office/drawing/2014/chart" uri="{C3380CC4-5D6E-409C-BE32-E72D297353CC}">
              <c16:uniqueId val="{00000003-24AE-45D0-943E-184A67B2427D}"/>
            </c:ext>
          </c:extLst>
        </c:ser>
        <c:ser>
          <c:idx val="4"/>
          <c:order val="4"/>
          <c:tx>
            <c:strRef>
              <c:f>Sheet1!$F$1</c:f>
              <c:strCache>
                <c:ptCount val="1"/>
                <c:pt idx="0">
                  <c:v>Very important</c:v>
                </c:pt>
              </c:strCache>
            </c:strRef>
          </c:tx>
          <c:spPr>
            <a:solidFill>
              <a:srgbClr val="FF8B4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Sheet1!$F$2:$F$6</c:f>
              <c:numCache>
                <c:formatCode>0.00%</c:formatCode>
                <c:ptCount val="5"/>
                <c:pt idx="0">
                  <c:v>0.54910000000000003</c:v>
                </c:pt>
                <c:pt idx="1">
                  <c:v>0.72729999999999995</c:v>
                </c:pt>
                <c:pt idx="2">
                  <c:v>0.40679999999999999</c:v>
                </c:pt>
                <c:pt idx="3">
                  <c:v>0.44280000000000003</c:v>
                </c:pt>
                <c:pt idx="4">
                  <c:v>0.52969999999999995</c:v>
                </c:pt>
              </c:numCache>
            </c:numRef>
          </c:val>
          <c:extLst>
            <c:ext xmlns:c16="http://schemas.microsoft.com/office/drawing/2014/chart" uri="{C3380CC4-5D6E-409C-BE32-E72D297353CC}">
              <c16:uniqueId val="{00000004-24AE-45D0-943E-184A67B2427D}"/>
            </c:ext>
          </c:extLst>
        </c:ser>
        <c:ser>
          <c:idx val="5"/>
          <c:order val="5"/>
          <c:tx>
            <c:strRef>
              <c:f>Sheet1!$G$1</c:f>
              <c:strCache>
                <c:ptCount val="1"/>
                <c:pt idx="0">
                  <c:v>Not familiar with this issue</c:v>
                </c:pt>
              </c:strCache>
            </c:strRef>
          </c:tx>
          <c:spPr>
            <a:solidFill>
              <a:schemeClr val="accent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Securing state pesticide and fertilizer preemption</c:v>
                </c:pt>
                <c:pt idx="1">
                  <c:v>Opposing local, state and federal pesticide and fertilizer bans</c:v>
                </c:pt>
                <c:pt idx="2">
                  <c:v>Supporting and aiding in the development of science-based pollinator protection plans at the state level</c:v>
                </c:pt>
                <c:pt idx="3">
                  <c:v>Opposing local noise ordinances targeting equipment used on golf courses</c:v>
                </c:pt>
                <c:pt idx="4">
                  <c:v>Identifying federal dollars/grants for water infrastructure improvements</c:v>
                </c:pt>
              </c:strCache>
            </c:strRef>
          </c:cat>
          <c:val>
            <c:numRef>
              <c:f>Sheet1!$G$2:$G$6</c:f>
              <c:numCache>
                <c:formatCode>0.00%</c:formatCode>
                <c:ptCount val="5"/>
                <c:pt idx="0">
                  <c:v>4.7E-2</c:v>
                </c:pt>
                <c:pt idx="1">
                  <c:v>1.6899999999999998E-2</c:v>
                </c:pt>
                <c:pt idx="2">
                  <c:v>2.3300000000000001E-2</c:v>
                </c:pt>
                <c:pt idx="3">
                  <c:v>6.4000000000000003E-3</c:v>
                </c:pt>
                <c:pt idx="4">
                  <c:v>1.6899999999999998E-2</c:v>
                </c:pt>
              </c:numCache>
            </c:numRef>
          </c:val>
          <c:extLst>
            <c:ext xmlns:c16="http://schemas.microsoft.com/office/drawing/2014/chart" uri="{C3380CC4-5D6E-409C-BE32-E72D297353CC}">
              <c16:uniqueId val="{00000005-24AE-45D0-943E-184A67B2427D}"/>
            </c:ext>
          </c:extLst>
        </c:ser>
        <c:dLbls>
          <c:showLegendKey val="0"/>
          <c:showVal val="1"/>
          <c:showCatName val="0"/>
          <c:showSerName val="0"/>
          <c:showPercent val="0"/>
          <c:showBubbleSize val="0"/>
        </c:dLbls>
        <c:gapWidth val="219"/>
        <c:overlap val="-27"/>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col"/>
        <c:grouping val="clustered"/>
        <c:varyColors val="0"/>
        <c:ser>
          <c:idx val="0"/>
          <c:order val="0"/>
          <c:tx>
            <c:strRef>
              <c:f>Sheet1!$B$1</c:f>
              <c:strCache>
                <c:ptCount val="1"/>
                <c:pt idx="0">
                  <c:v>Not important</c:v>
                </c:pt>
              </c:strCache>
            </c:strRef>
          </c:tx>
          <c:spPr>
            <a:solidFill>
              <a:srgbClr val="00BF6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Sheet1!$B$2:$B$6</c:f>
              <c:numCache>
                <c:formatCode>0.00%</c:formatCode>
                <c:ptCount val="5"/>
                <c:pt idx="0">
                  <c:v>0.1343</c:v>
                </c:pt>
                <c:pt idx="1">
                  <c:v>1.1599999999999999E-2</c:v>
                </c:pt>
                <c:pt idx="2">
                  <c:v>9.2999999999999992E-3</c:v>
                </c:pt>
                <c:pt idx="3">
                  <c:v>2.0899999999999998E-2</c:v>
                </c:pt>
                <c:pt idx="4">
                  <c:v>9.2999999999999992E-3</c:v>
                </c:pt>
              </c:numCache>
            </c:numRef>
          </c:val>
          <c:extLst>
            <c:ext xmlns:c16="http://schemas.microsoft.com/office/drawing/2014/chart" uri="{C3380CC4-5D6E-409C-BE32-E72D297353CC}">
              <c16:uniqueId val="{00000000-9917-4061-892F-9421C9905DEE}"/>
            </c:ext>
          </c:extLst>
        </c:ser>
        <c:ser>
          <c:idx val="1"/>
          <c:order val="1"/>
          <c:tx>
            <c:strRef>
              <c:f>Sheet1!$C$1</c:f>
              <c:strCache>
                <c:ptCount val="1"/>
                <c:pt idx="0">
                  <c:v>Slightly important</c:v>
                </c:pt>
              </c:strCache>
            </c:strRef>
          </c:tx>
          <c:spPr>
            <a:solidFill>
              <a:srgbClr val="507CB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Sheet1!$C$2:$C$6</c:f>
              <c:numCache>
                <c:formatCode>0.00%</c:formatCode>
                <c:ptCount val="5"/>
                <c:pt idx="0">
                  <c:v>0.15970000000000001</c:v>
                </c:pt>
                <c:pt idx="1">
                  <c:v>3.2599999999999997E-2</c:v>
                </c:pt>
                <c:pt idx="2">
                  <c:v>3.9399999999999998E-2</c:v>
                </c:pt>
                <c:pt idx="3">
                  <c:v>6.5000000000000002E-2</c:v>
                </c:pt>
                <c:pt idx="4">
                  <c:v>3.0300000000000001E-2</c:v>
                </c:pt>
              </c:numCache>
            </c:numRef>
          </c:val>
          <c:extLst>
            <c:ext xmlns:c16="http://schemas.microsoft.com/office/drawing/2014/chart" uri="{C3380CC4-5D6E-409C-BE32-E72D297353CC}">
              <c16:uniqueId val="{00000001-9917-4061-892F-9421C9905DEE}"/>
            </c:ext>
          </c:extLst>
        </c:ser>
        <c:ser>
          <c:idx val="2"/>
          <c:order val="2"/>
          <c:tx>
            <c:strRef>
              <c:f>Sheet1!$D$1</c:f>
              <c:strCache>
                <c:ptCount val="1"/>
                <c:pt idx="0">
                  <c:v>Moderately important</c:v>
                </c:pt>
              </c:strCache>
            </c:strRef>
          </c:tx>
          <c:spPr>
            <a:solidFill>
              <a:srgbClr val="F9BE00"/>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Sheet1!$D$2:$D$6</c:f>
              <c:numCache>
                <c:formatCode>0.00%</c:formatCode>
                <c:ptCount val="5"/>
                <c:pt idx="0">
                  <c:v>0.28239999999999998</c:v>
                </c:pt>
                <c:pt idx="1">
                  <c:v>0.1419</c:v>
                </c:pt>
                <c:pt idx="2">
                  <c:v>0.1903</c:v>
                </c:pt>
                <c:pt idx="3">
                  <c:v>0.20419999999999999</c:v>
                </c:pt>
                <c:pt idx="4">
                  <c:v>0.13750000000000001</c:v>
                </c:pt>
              </c:numCache>
            </c:numRef>
          </c:val>
          <c:extLst>
            <c:ext xmlns:c16="http://schemas.microsoft.com/office/drawing/2014/chart" uri="{C3380CC4-5D6E-409C-BE32-E72D297353CC}">
              <c16:uniqueId val="{00000002-9917-4061-892F-9421C9905DEE}"/>
            </c:ext>
          </c:extLst>
        </c:ser>
        <c:ser>
          <c:idx val="3"/>
          <c:order val="3"/>
          <c:tx>
            <c:strRef>
              <c:f>Sheet1!$E$1</c:f>
              <c:strCache>
                <c:ptCount val="1"/>
                <c:pt idx="0">
                  <c:v>Quite important</c:v>
                </c:pt>
              </c:strCache>
            </c:strRef>
          </c:tx>
          <c:spPr>
            <a:solidFill>
              <a:srgbClr val="6BC8CD"/>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Sheet1!$E$2:$E$6</c:f>
              <c:numCache>
                <c:formatCode>0.00%</c:formatCode>
                <c:ptCount val="5"/>
                <c:pt idx="0">
                  <c:v>0.19209999999999999</c:v>
                </c:pt>
                <c:pt idx="1">
                  <c:v>0.28839999999999999</c:v>
                </c:pt>
                <c:pt idx="2">
                  <c:v>0.30630000000000002</c:v>
                </c:pt>
                <c:pt idx="3">
                  <c:v>0.31319999999999998</c:v>
                </c:pt>
                <c:pt idx="4">
                  <c:v>0.31469999999999998</c:v>
                </c:pt>
              </c:numCache>
            </c:numRef>
          </c:val>
          <c:extLst>
            <c:ext xmlns:c16="http://schemas.microsoft.com/office/drawing/2014/chart" uri="{C3380CC4-5D6E-409C-BE32-E72D297353CC}">
              <c16:uniqueId val="{00000003-9917-4061-892F-9421C9905DEE}"/>
            </c:ext>
          </c:extLst>
        </c:ser>
        <c:ser>
          <c:idx val="4"/>
          <c:order val="4"/>
          <c:tx>
            <c:strRef>
              <c:f>Sheet1!$F$1</c:f>
              <c:strCache>
                <c:ptCount val="1"/>
                <c:pt idx="0">
                  <c:v>Very important</c:v>
                </c:pt>
              </c:strCache>
            </c:strRef>
          </c:tx>
          <c:spPr>
            <a:solidFill>
              <a:srgbClr val="FF8B4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Sheet1!$F$2:$F$6</c:f>
              <c:numCache>
                <c:formatCode>0.00%</c:formatCode>
                <c:ptCount val="5"/>
                <c:pt idx="0">
                  <c:v>0.19439999999999999</c:v>
                </c:pt>
                <c:pt idx="1">
                  <c:v>0.46279999999999999</c:v>
                </c:pt>
                <c:pt idx="2">
                  <c:v>0.43619999999999998</c:v>
                </c:pt>
                <c:pt idx="3">
                  <c:v>0.3619</c:v>
                </c:pt>
                <c:pt idx="4">
                  <c:v>0.49880000000000002</c:v>
                </c:pt>
              </c:numCache>
            </c:numRef>
          </c:val>
          <c:extLst>
            <c:ext xmlns:c16="http://schemas.microsoft.com/office/drawing/2014/chart" uri="{C3380CC4-5D6E-409C-BE32-E72D297353CC}">
              <c16:uniqueId val="{00000004-9917-4061-892F-9421C9905DEE}"/>
            </c:ext>
          </c:extLst>
        </c:ser>
        <c:ser>
          <c:idx val="5"/>
          <c:order val="5"/>
          <c:tx>
            <c:strRef>
              <c:f>Sheet1!$G$1</c:f>
              <c:strCache>
                <c:ptCount val="1"/>
                <c:pt idx="0">
                  <c:v>Not familiar with this issue</c:v>
                </c:pt>
              </c:strCache>
            </c:strRef>
          </c:tx>
          <c:spPr>
            <a:solidFill>
              <a:schemeClr val="accent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Monitoring Department of Justice ADA mandates such as requiring single rider golf cars at golf properties</c:v>
                </c:pt>
                <c:pt idx="1">
                  <c:v>Ensuring the Clean Water Act’s definition of “Waters of the United States” provides for certainty and cooperative federalism regarding federal surface water permitting</c:v>
                </c:pt>
                <c:pt idx="2">
                  <c:v>Monitoring and responding to active ingredients as they go through the EPA Office of Pesticide Programs registration review process</c:v>
                </c:pt>
                <c:pt idx="3">
                  <c:v>Developing sustainable Endangered Species Act reforms (including creation of new EPA-US Fish and Wildlife Service consultation process) to end anti-pesticide lawsuits</c:v>
                </c:pt>
                <c:pt idx="4">
                  <c:v>Supporting EPA Office of Pesticide Programs budget in order for chemical companies to register new, innovative pest control products in a timely manner</c:v>
                </c:pt>
              </c:strCache>
            </c:strRef>
          </c:cat>
          <c:val>
            <c:numRef>
              <c:f>Sheet1!$G$2:$G$6</c:f>
              <c:numCache>
                <c:formatCode>0.00%</c:formatCode>
                <c:ptCount val="5"/>
                <c:pt idx="0">
                  <c:v>3.6999999999999998E-2</c:v>
                </c:pt>
                <c:pt idx="1">
                  <c:v>6.2799999999999995E-2</c:v>
                </c:pt>
                <c:pt idx="2">
                  <c:v>1.8599999999999998E-2</c:v>
                </c:pt>
                <c:pt idx="3">
                  <c:v>3.4799999999999998E-2</c:v>
                </c:pt>
                <c:pt idx="4">
                  <c:v>9.2999999999999992E-3</c:v>
                </c:pt>
              </c:numCache>
            </c:numRef>
          </c:val>
          <c:extLst>
            <c:ext xmlns:c16="http://schemas.microsoft.com/office/drawing/2014/chart" uri="{C3380CC4-5D6E-409C-BE32-E72D297353CC}">
              <c16:uniqueId val="{00000005-9917-4061-892F-9421C9905DEE}"/>
            </c:ext>
          </c:extLst>
        </c:ser>
        <c:dLbls>
          <c:showLegendKey val="0"/>
          <c:showVal val="1"/>
          <c:showCatName val="0"/>
          <c:showSerName val="0"/>
          <c:showPercent val="0"/>
          <c:showBubbleSize val="0"/>
        </c:dLbls>
        <c:gapWidth val="219"/>
        <c:overlap val="-27"/>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Not important</c:v>
                </c:pt>
              </c:strCache>
            </c:strRef>
          </c:tx>
          <c:spPr>
            <a:solidFill>
              <a:srgbClr val="00BF6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Sheet1!$B$2:$B$5</c:f>
              <c:numCache>
                <c:formatCode>General</c:formatCode>
                <c:ptCount val="4"/>
                <c:pt idx="0">
                  <c:v>1.1599999999999999E-2</c:v>
                </c:pt>
                <c:pt idx="1">
                  <c:v>4.6399999999999997E-2</c:v>
                </c:pt>
                <c:pt idx="2">
                  <c:v>9.2999999999999992E-3</c:v>
                </c:pt>
                <c:pt idx="3">
                  <c:v>2.3199999999999998E-2</c:v>
                </c:pt>
              </c:numCache>
            </c:numRef>
          </c:val>
          <c:extLst>
            <c:ext xmlns:c16="http://schemas.microsoft.com/office/drawing/2014/chart" uri="{C3380CC4-5D6E-409C-BE32-E72D297353CC}">
              <c16:uniqueId val="{00000000-552D-4EC0-9988-716C1F5A982C}"/>
            </c:ext>
          </c:extLst>
        </c:ser>
        <c:ser>
          <c:idx val="1"/>
          <c:order val="1"/>
          <c:tx>
            <c:strRef>
              <c:f>Sheet1!$C$1</c:f>
              <c:strCache>
                <c:ptCount val="1"/>
                <c:pt idx="0">
                  <c:v>Slightly important</c:v>
                </c:pt>
              </c:strCache>
            </c:strRef>
          </c:tx>
          <c:spPr>
            <a:solidFill>
              <a:srgbClr val="507CB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Sheet1!$C$2:$C$5</c:f>
              <c:numCache>
                <c:formatCode>General</c:formatCode>
                <c:ptCount val="4"/>
                <c:pt idx="0">
                  <c:v>4.87E-2</c:v>
                </c:pt>
                <c:pt idx="1">
                  <c:v>9.0499999999999997E-2</c:v>
                </c:pt>
                <c:pt idx="2">
                  <c:v>4.65E-2</c:v>
                </c:pt>
                <c:pt idx="3">
                  <c:v>5.8000000000000003E-2</c:v>
                </c:pt>
              </c:numCache>
            </c:numRef>
          </c:val>
          <c:extLst>
            <c:ext xmlns:c16="http://schemas.microsoft.com/office/drawing/2014/chart" uri="{C3380CC4-5D6E-409C-BE32-E72D297353CC}">
              <c16:uniqueId val="{00000001-552D-4EC0-9988-716C1F5A982C}"/>
            </c:ext>
          </c:extLst>
        </c:ser>
        <c:ser>
          <c:idx val="2"/>
          <c:order val="2"/>
          <c:tx>
            <c:strRef>
              <c:f>Sheet1!$D$1</c:f>
              <c:strCache>
                <c:ptCount val="1"/>
                <c:pt idx="0">
                  <c:v>Moderately important</c:v>
                </c:pt>
              </c:strCache>
            </c:strRef>
          </c:tx>
          <c:spPr>
            <a:solidFill>
              <a:srgbClr val="F9BE00"/>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Sheet1!$D$2:$D$5</c:f>
              <c:numCache>
                <c:formatCode>General</c:formatCode>
                <c:ptCount val="4"/>
                <c:pt idx="0">
                  <c:v>0.1671</c:v>
                </c:pt>
                <c:pt idx="1">
                  <c:v>0.25290000000000001</c:v>
                </c:pt>
                <c:pt idx="2">
                  <c:v>0.1628</c:v>
                </c:pt>
                <c:pt idx="3">
                  <c:v>0.20880000000000001</c:v>
                </c:pt>
              </c:numCache>
            </c:numRef>
          </c:val>
          <c:extLst>
            <c:ext xmlns:c16="http://schemas.microsoft.com/office/drawing/2014/chart" uri="{C3380CC4-5D6E-409C-BE32-E72D297353CC}">
              <c16:uniqueId val="{00000002-552D-4EC0-9988-716C1F5A982C}"/>
            </c:ext>
          </c:extLst>
        </c:ser>
        <c:ser>
          <c:idx val="3"/>
          <c:order val="3"/>
          <c:tx>
            <c:strRef>
              <c:f>Sheet1!$E$1</c:f>
              <c:strCache>
                <c:ptCount val="1"/>
                <c:pt idx="0">
                  <c:v>Quite important</c:v>
                </c:pt>
              </c:strCache>
            </c:strRef>
          </c:tx>
          <c:spPr>
            <a:solidFill>
              <a:srgbClr val="6BC8CD"/>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Sheet1!$E$2:$E$5</c:f>
              <c:numCache>
                <c:formatCode>General</c:formatCode>
                <c:ptCount val="4"/>
                <c:pt idx="0">
                  <c:v>0.32950000000000002</c:v>
                </c:pt>
                <c:pt idx="1">
                  <c:v>0.36890000000000001</c:v>
                </c:pt>
                <c:pt idx="2">
                  <c:v>0.27910000000000001</c:v>
                </c:pt>
                <c:pt idx="3">
                  <c:v>0.29699999999999999</c:v>
                </c:pt>
              </c:numCache>
            </c:numRef>
          </c:val>
          <c:extLst>
            <c:ext xmlns:c16="http://schemas.microsoft.com/office/drawing/2014/chart" uri="{C3380CC4-5D6E-409C-BE32-E72D297353CC}">
              <c16:uniqueId val="{00000003-552D-4EC0-9988-716C1F5A982C}"/>
            </c:ext>
          </c:extLst>
        </c:ser>
        <c:ser>
          <c:idx val="4"/>
          <c:order val="4"/>
          <c:tx>
            <c:strRef>
              <c:f>Sheet1!$F$1</c:f>
              <c:strCache>
                <c:ptCount val="1"/>
                <c:pt idx="0">
                  <c:v>Very important</c:v>
                </c:pt>
              </c:strCache>
            </c:strRef>
          </c:tx>
          <c:spPr>
            <a:solidFill>
              <a:srgbClr val="FF8B4F"/>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Sheet1!$F$2:$F$5</c:f>
              <c:numCache>
                <c:formatCode>General</c:formatCode>
                <c:ptCount val="4"/>
                <c:pt idx="0">
                  <c:v>0.44080000000000003</c:v>
                </c:pt>
                <c:pt idx="1">
                  <c:v>0.22040000000000001</c:v>
                </c:pt>
                <c:pt idx="2">
                  <c:v>0.49769999999999998</c:v>
                </c:pt>
                <c:pt idx="3">
                  <c:v>0.25290000000000001</c:v>
                </c:pt>
              </c:numCache>
            </c:numRef>
          </c:val>
          <c:extLst>
            <c:ext xmlns:c16="http://schemas.microsoft.com/office/drawing/2014/chart" uri="{C3380CC4-5D6E-409C-BE32-E72D297353CC}">
              <c16:uniqueId val="{00000004-552D-4EC0-9988-716C1F5A982C}"/>
            </c:ext>
          </c:extLst>
        </c:ser>
        <c:ser>
          <c:idx val="5"/>
          <c:order val="5"/>
          <c:tx>
            <c:strRef>
              <c:f>Sheet1!$G$1</c:f>
              <c:strCache>
                <c:ptCount val="1"/>
                <c:pt idx="0">
                  <c:v>Not familiar with this issue</c:v>
                </c:pt>
              </c:strCache>
            </c:strRef>
          </c:tx>
          <c:spPr>
            <a:solidFill>
              <a:schemeClr val="accent6"/>
            </a:solidFill>
          </c:spPr>
          <c:invertIfNegative val="0"/>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Supporting the National Turfgrass Research Initiative to increase USDA federal dollars towards turfgrass research</c:v>
                </c:pt>
                <c:pt idx="1">
                  <c:v>Providing OSHA compliance assistance and oversight of OSHA regulatory rule making</c:v>
                </c:pt>
                <c:pt idx="2">
                  <c:v>Expanding apprenticeship opportunities and other programs that can grow the workforce</c:v>
                </c:pt>
                <c:pt idx="3">
                  <c:v>Responding to the Department of Labor’s Overtime Pay proposed rule</c:v>
                </c:pt>
              </c:strCache>
            </c:strRef>
          </c:cat>
          <c:val>
            <c:numRef>
              <c:f>Sheet1!$G$2:$G$5</c:f>
              <c:numCache>
                <c:formatCode>General</c:formatCode>
                <c:ptCount val="4"/>
                <c:pt idx="0">
                  <c:v>2.3E-3</c:v>
                </c:pt>
                <c:pt idx="1">
                  <c:v>2.0899999999999998E-2</c:v>
                </c:pt>
                <c:pt idx="2">
                  <c:v>4.7000000000000002E-3</c:v>
                </c:pt>
                <c:pt idx="3">
                  <c:v>0.16009999999999999</c:v>
                </c:pt>
              </c:numCache>
            </c:numRef>
          </c:val>
          <c:extLst>
            <c:ext xmlns:c16="http://schemas.microsoft.com/office/drawing/2014/chart" uri="{C3380CC4-5D6E-409C-BE32-E72D297353CC}">
              <c16:uniqueId val="{00000005-552D-4EC0-9988-716C1F5A982C}"/>
            </c:ext>
          </c:extLst>
        </c:ser>
        <c:dLbls>
          <c:showLegendKey val="0"/>
          <c:showVal val="1"/>
          <c:showCatName val="0"/>
          <c:showSerName val="0"/>
          <c:showPercent val="0"/>
          <c:showBubbleSize val="0"/>
        </c:dLbls>
        <c:gapWidth val="219"/>
        <c:overlap val="-27"/>
        <c:axId val="2068027336"/>
        <c:axId val="2113994440"/>
      </c:barChart>
      <c:catAx>
        <c:axId val="2068027336"/>
        <c:scaling>
          <c:orientation val="minMax"/>
        </c:scaling>
        <c:delete val="0"/>
        <c:axPos val="b"/>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l"/>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autoZero"/>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D1F-4FBB-8194-2B615BBAD934}"/>
              </c:ext>
            </c:extLst>
          </c:dPt>
          <c:dPt>
            <c:idx val="1"/>
            <c:invertIfNegative val="0"/>
            <c:bubble3D val="0"/>
            <c:spPr>
              <a:solidFill>
                <a:srgbClr val="507CB6"/>
              </a:solidFill>
              <a:ln w="0">
                <a:noFill/>
              </a:ln>
            </c:spPr>
            <c:extLst>
              <c:ext xmlns:c16="http://schemas.microsoft.com/office/drawing/2014/chart" uri="{C3380CC4-5D6E-409C-BE32-E72D297353CC}">
                <c16:uniqueId val="{00000003-FD1F-4FBB-8194-2B615BBAD934}"/>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0.46929999999999999</c:v>
                </c:pt>
                <c:pt idx="1">
                  <c:v>0.53069999999999995</c:v>
                </c:pt>
              </c:numCache>
            </c:numRef>
          </c:val>
          <c:extLst>
            <c:ext xmlns:c16="http://schemas.microsoft.com/office/drawing/2014/chart" uri="{C3380CC4-5D6E-409C-BE32-E72D297353CC}">
              <c16:uniqueId val="{00000004-FD1F-4FBB-8194-2B615BBAD93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E4A-4C53-8649-D53A8F659DD1}"/>
              </c:ext>
            </c:extLst>
          </c:dPt>
          <c:dPt>
            <c:idx val="1"/>
            <c:invertIfNegative val="0"/>
            <c:bubble3D val="0"/>
            <c:spPr>
              <a:solidFill>
                <a:srgbClr val="507CB6"/>
              </a:solidFill>
              <a:ln w="0">
                <a:noFill/>
              </a:ln>
            </c:spPr>
            <c:extLst>
              <c:ext xmlns:c16="http://schemas.microsoft.com/office/drawing/2014/chart" uri="{C3380CC4-5D6E-409C-BE32-E72D297353CC}">
                <c16:uniqueId val="{00000003-7E4A-4C53-8649-D53A8F659DD1}"/>
              </c:ext>
            </c:extLst>
          </c:dPt>
          <c:dPt>
            <c:idx val="2"/>
            <c:invertIfNegative val="0"/>
            <c:bubble3D val="0"/>
            <c:spPr>
              <a:solidFill>
                <a:srgbClr val="F9BE00"/>
              </a:solidFill>
              <a:ln w="0">
                <a:noFill/>
              </a:ln>
            </c:spPr>
            <c:extLst>
              <c:ext xmlns:c16="http://schemas.microsoft.com/office/drawing/2014/chart" uri="{C3380CC4-5D6E-409C-BE32-E72D297353CC}">
                <c16:uniqueId val="{00000005-7E4A-4C53-8649-D53A8F659DD1}"/>
              </c:ext>
            </c:extLst>
          </c:dPt>
          <c:dPt>
            <c:idx val="3"/>
            <c:invertIfNegative val="0"/>
            <c:bubble3D val="0"/>
            <c:spPr>
              <a:solidFill>
                <a:srgbClr val="6BC8CD"/>
              </a:solidFill>
              <a:ln w="0">
                <a:noFill/>
              </a:ln>
            </c:spPr>
            <c:extLst>
              <c:ext xmlns:c16="http://schemas.microsoft.com/office/drawing/2014/chart" uri="{C3380CC4-5D6E-409C-BE32-E72D297353CC}">
                <c16:uniqueId val="{00000007-7E4A-4C53-8649-D53A8F659DD1}"/>
              </c:ext>
            </c:extLst>
          </c:dPt>
          <c:dPt>
            <c:idx val="4"/>
            <c:invertIfNegative val="0"/>
            <c:bubble3D val="0"/>
            <c:spPr>
              <a:solidFill>
                <a:srgbClr val="FF8B4F"/>
              </a:solidFill>
              <a:ln w="0">
                <a:noFill/>
              </a:ln>
            </c:spPr>
            <c:extLst>
              <c:ext xmlns:c16="http://schemas.microsoft.com/office/drawing/2014/chart" uri="{C3380CC4-5D6E-409C-BE32-E72D297353CC}">
                <c16:uniqueId val="{00000009-7E4A-4C53-8649-D53A8F659DD1}"/>
              </c:ext>
            </c:extLst>
          </c:dPt>
          <c:dPt>
            <c:idx val="5"/>
            <c:invertIfNegative val="0"/>
            <c:bubble3D val="0"/>
            <c:spPr>
              <a:solidFill>
                <a:srgbClr val="7D5E90"/>
              </a:solidFill>
              <a:ln w="0">
                <a:noFill/>
              </a:ln>
            </c:spPr>
            <c:extLst>
              <c:ext xmlns:c16="http://schemas.microsoft.com/office/drawing/2014/chart" uri="{C3380CC4-5D6E-409C-BE32-E72D297353CC}">
                <c16:uniqueId val="{0000000B-7E4A-4C53-8649-D53A8F659DD1}"/>
              </c:ext>
            </c:extLst>
          </c:dPt>
          <c:dPt>
            <c:idx val="6"/>
            <c:invertIfNegative val="0"/>
            <c:bubble3D val="0"/>
            <c:spPr>
              <a:solidFill>
                <a:srgbClr val="D25F90"/>
              </a:solidFill>
              <a:ln w="0">
                <a:noFill/>
              </a:ln>
            </c:spPr>
            <c:extLst>
              <c:ext xmlns:c16="http://schemas.microsoft.com/office/drawing/2014/chart" uri="{C3380CC4-5D6E-409C-BE32-E72D297353CC}">
                <c16:uniqueId val="{0000000D-7E4A-4C53-8649-D53A8F659DD1}"/>
              </c:ext>
            </c:extLst>
          </c:dPt>
          <c:dPt>
            <c:idx val="7"/>
            <c:invertIfNegative val="0"/>
            <c:bubble3D val="0"/>
            <c:spPr>
              <a:solidFill>
                <a:srgbClr val="C7B879"/>
              </a:solidFill>
              <a:ln w="0">
                <a:noFill/>
              </a:ln>
            </c:spPr>
            <c:extLst>
              <c:ext xmlns:c16="http://schemas.microsoft.com/office/drawing/2014/chart" uri="{C3380CC4-5D6E-409C-BE32-E72D297353CC}">
                <c16:uniqueId val="{0000000F-7E4A-4C53-8649-D53A8F659DD1}"/>
              </c:ext>
            </c:extLst>
          </c:dPt>
          <c:dPt>
            <c:idx val="8"/>
            <c:invertIfNegative val="0"/>
            <c:bubble3D val="0"/>
            <c:spPr>
              <a:solidFill>
                <a:srgbClr val="DB4D5C"/>
              </a:solidFill>
              <a:ln w="0">
                <a:noFill/>
              </a:ln>
            </c:spPr>
            <c:extLst>
              <c:ext xmlns:c16="http://schemas.microsoft.com/office/drawing/2014/chart" uri="{C3380CC4-5D6E-409C-BE32-E72D297353CC}">
                <c16:uniqueId val="{00000011-7E4A-4C53-8649-D53A8F659DD1}"/>
              </c:ext>
            </c:extLst>
          </c:dPt>
          <c:dPt>
            <c:idx val="9"/>
            <c:invertIfNegative val="0"/>
            <c:bubble3D val="0"/>
            <c:spPr>
              <a:solidFill>
                <a:srgbClr val="768086"/>
              </a:solidFill>
              <a:ln w="0">
                <a:noFill/>
              </a:ln>
            </c:spPr>
            <c:extLst>
              <c:ext xmlns:c16="http://schemas.microsoft.com/office/drawing/2014/chart" uri="{C3380CC4-5D6E-409C-BE32-E72D297353CC}">
                <c16:uniqueId val="{00000013-7E4A-4C53-8649-D53A8F659DD1}"/>
              </c:ext>
            </c:extLst>
          </c:dPt>
          <c:dPt>
            <c:idx val="10"/>
            <c:invertIfNegative val="0"/>
            <c:bubble3D val="0"/>
            <c:spPr>
              <a:solidFill>
                <a:srgbClr val="00BF6F"/>
              </a:solidFill>
              <a:ln w="0">
                <a:noFill/>
              </a:ln>
            </c:spPr>
            <c:extLst>
              <c:ext xmlns:c16="http://schemas.microsoft.com/office/drawing/2014/chart" uri="{C3380CC4-5D6E-409C-BE32-E72D297353CC}">
                <c16:uniqueId val="{00000015-7E4A-4C53-8649-D53A8F659DD1}"/>
              </c:ext>
            </c:extLst>
          </c:dPt>
          <c:dPt>
            <c:idx val="11"/>
            <c:invertIfNegative val="0"/>
            <c:bubble3D val="0"/>
            <c:spPr>
              <a:solidFill>
                <a:srgbClr val="507CB6"/>
              </a:solidFill>
              <a:ln w="0">
                <a:noFill/>
              </a:ln>
            </c:spPr>
            <c:extLst>
              <c:ext xmlns:c16="http://schemas.microsoft.com/office/drawing/2014/chart" uri="{C3380CC4-5D6E-409C-BE32-E72D297353CC}">
                <c16:uniqueId val="{00000017-7E4A-4C53-8649-D53A8F659DD1}"/>
              </c:ext>
            </c:extLst>
          </c:dPt>
          <c:dPt>
            <c:idx val="12"/>
            <c:invertIfNegative val="0"/>
            <c:bubble3D val="0"/>
            <c:spPr>
              <a:solidFill>
                <a:srgbClr val="F9BE00"/>
              </a:solidFill>
              <a:ln w="0">
                <a:noFill/>
              </a:ln>
            </c:spPr>
            <c:extLst>
              <c:ext xmlns:c16="http://schemas.microsoft.com/office/drawing/2014/chart" uri="{C3380CC4-5D6E-409C-BE32-E72D297353CC}">
                <c16:uniqueId val="{00000019-7E4A-4C53-8649-D53A8F659DD1}"/>
              </c:ext>
            </c:extLst>
          </c:dPt>
          <c:dPt>
            <c:idx val="13"/>
            <c:invertIfNegative val="0"/>
            <c:bubble3D val="0"/>
            <c:spPr>
              <a:solidFill>
                <a:srgbClr val="6BC8CD"/>
              </a:solidFill>
              <a:ln w="0">
                <a:noFill/>
              </a:ln>
            </c:spPr>
            <c:extLst>
              <c:ext xmlns:c16="http://schemas.microsoft.com/office/drawing/2014/chart" uri="{C3380CC4-5D6E-409C-BE32-E72D297353CC}">
                <c16:uniqueId val="{0000001B-7E4A-4C53-8649-D53A8F659DD1}"/>
              </c:ext>
            </c:extLst>
          </c:dPt>
          <c:dPt>
            <c:idx val="14"/>
            <c:invertIfNegative val="0"/>
            <c:bubble3D val="0"/>
            <c:spPr>
              <a:solidFill>
                <a:srgbClr val="FF8B4F"/>
              </a:solidFill>
              <a:ln w="0">
                <a:noFill/>
              </a:ln>
            </c:spPr>
            <c:extLst>
              <c:ext xmlns:c16="http://schemas.microsoft.com/office/drawing/2014/chart" uri="{C3380CC4-5D6E-409C-BE32-E72D297353CC}">
                <c16:uniqueId val="{0000001D-7E4A-4C53-8649-D53A8F659DD1}"/>
              </c:ext>
            </c:extLst>
          </c:dPt>
          <c:dPt>
            <c:idx val="15"/>
            <c:invertIfNegative val="0"/>
            <c:bubble3D val="0"/>
            <c:spPr>
              <a:solidFill>
                <a:srgbClr val="7D5E90"/>
              </a:solidFill>
              <a:ln w="0">
                <a:noFill/>
              </a:ln>
            </c:spPr>
            <c:extLst>
              <c:ext xmlns:c16="http://schemas.microsoft.com/office/drawing/2014/chart" uri="{C3380CC4-5D6E-409C-BE32-E72D297353CC}">
                <c16:uniqueId val="{0000001F-7E4A-4C53-8649-D53A8F659DD1}"/>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Leaf blower</c:v>
                </c:pt>
                <c:pt idx="1">
                  <c:v>Utility cart</c:v>
                </c:pt>
                <c:pt idx="2">
                  <c:v>String trimmer</c:v>
                </c:pt>
                <c:pt idx="3">
                  <c:v>Hedge trimmer</c:v>
                </c:pt>
                <c:pt idx="4">
                  <c:v>Chainsaw</c:v>
                </c:pt>
                <c:pt idx="5">
                  <c:v>Pole saw</c:v>
                </c:pt>
                <c:pt idx="6">
                  <c:v>Walk behind mower</c:v>
                </c:pt>
                <c:pt idx="7">
                  <c:v>Riding mower</c:v>
                </c:pt>
                <c:pt idx="8">
                  <c:v>Power washer</c:v>
                </c:pt>
                <c:pt idx="9">
                  <c:v>Greens roller</c:v>
                </c:pt>
                <c:pt idx="10">
                  <c:v>Edger</c:v>
                </c:pt>
                <c:pt idx="11">
                  <c:v>Other (please specify)</c:v>
                </c:pt>
                <c:pt idx="12">
                  <c:v>Robotic/Autonomous mower</c:v>
                </c:pt>
                <c:pt idx="13">
                  <c:v>Sand rake/bunker rake</c:v>
                </c:pt>
                <c:pt idx="14">
                  <c:v>Snow blower</c:v>
                </c:pt>
                <c:pt idx="15">
                  <c:v>Hover mower</c:v>
                </c:pt>
              </c:strCache>
            </c:strRef>
          </c:cat>
          <c:val>
            <c:numRef>
              <c:f>Sheet1!$B$2:$B$17</c:f>
              <c:numCache>
                <c:formatCode>0.00%</c:formatCode>
                <c:ptCount val="16"/>
                <c:pt idx="0">
                  <c:v>0.78</c:v>
                </c:pt>
                <c:pt idx="1">
                  <c:v>0.62</c:v>
                </c:pt>
                <c:pt idx="2">
                  <c:v>0.34499999999999997</c:v>
                </c:pt>
                <c:pt idx="3">
                  <c:v>0.315</c:v>
                </c:pt>
                <c:pt idx="4">
                  <c:v>0.26</c:v>
                </c:pt>
                <c:pt idx="5">
                  <c:v>0.16</c:v>
                </c:pt>
                <c:pt idx="6">
                  <c:v>0.105</c:v>
                </c:pt>
                <c:pt idx="7">
                  <c:v>0.08</c:v>
                </c:pt>
                <c:pt idx="8">
                  <c:v>7.0000000000000007E-2</c:v>
                </c:pt>
                <c:pt idx="9">
                  <c:v>5.5E-2</c:v>
                </c:pt>
                <c:pt idx="10">
                  <c:v>0.05</c:v>
                </c:pt>
                <c:pt idx="11">
                  <c:v>0.05</c:v>
                </c:pt>
                <c:pt idx="12">
                  <c:v>0.04</c:v>
                </c:pt>
                <c:pt idx="13">
                  <c:v>1.4999999999999999E-2</c:v>
                </c:pt>
                <c:pt idx="14">
                  <c:v>5.0000000000000001E-3</c:v>
                </c:pt>
                <c:pt idx="15">
                  <c:v>0</c:v>
                </c:pt>
              </c:numCache>
            </c:numRef>
          </c:val>
          <c:extLst>
            <c:ext xmlns:c16="http://schemas.microsoft.com/office/drawing/2014/chart" uri="{C3380CC4-5D6E-409C-BE32-E72D297353CC}">
              <c16:uniqueId val="{00000020-7E4A-4C53-8649-D53A8F659DD1}"/>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135-4033-B2F7-3A195E4C24F7}"/>
              </c:ext>
            </c:extLst>
          </c:dPt>
          <c:dPt>
            <c:idx val="1"/>
            <c:invertIfNegative val="0"/>
            <c:bubble3D val="0"/>
            <c:spPr>
              <a:solidFill>
                <a:srgbClr val="507CB6"/>
              </a:solidFill>
              <a:ln w="0">
                <a:noFill/>
              </a:ln>
            </c:spPr>
            <c:extLst>
              <c:ext xmlns:c16="http://schemas.microsoft.com/office/drawing/2014/chart" uri="{C3380CC4-5D6E-409C-BE32-E72D297353CC}">
                <c16:uniqueId val="{00000003-D135-4033-B2F7-3A195E4C24F7}"/>
              </c:ext>
            </c:extLst>
          </c:dPt>
          <c:dPt>
            <c:idx val="2"/>
            <c:invertIfNegative val="0"/>
            <c:bubble3D val="0"/>
            <c:spPr>
              <a:solidFill>
                <a:srgbClr val="F9BE00"/>
              </a:solidFill>
              <a:ln w="0">
                <a:noFill/>
              </a:ln>
            </c:spPr>
            <c:extLst>
              <c:ext xmlns:c16="http://schemas.microsoft.com/office/drawing/2014/chart" uri="{C3380CC4-5D6E-409C-BE32-E72D297353CC}">
                <c16:uniqueId val="{00000005-D135-4033-B2F7-3A195E4C24F7}"/>
              </c:ext>
            </c:extLst>
          </c:dPt>
          <c:dPt>
            <c:idx val="3"/>
            <c:invertIfNegative val="0"/>
            <c:bubble3D val="0"/>
            <c:spPr>
              <a:solidFill>
                <a:srgbClr val="6BC8CD"/>
              </a:solidFill>
              <a:ln w="0">
                <a:noFill/>
              </a:ln>
            </c:spPr>
            <c:extLst>
              <c:ext xmlns:c16="http://schemas.microsoft.com/office/drawing/2014/chart" uri="{C3380CC4-5D6E-409C-BE32-E72D297353CC}">
                <c16:uniqueId val="{00000007-D135-4033-B2F7-3A195E4C24F7}"/>
              </c:ext>
            </c:extLst>
          </c:dPt>
          <c:dPt>
            <c:idx val="4"/>
            <c:invertIfNegative val="0"/>
            <c:bubble3D val="0"/>
            <c:spPr>
              <a:solidFill>
                <a:srgbClr val="FF8B4F"/>
              </a:solidFill>
              <a:ln w="0">
                <a:noFill/>
              </a:ln>
            </c:spPr>
            <c:extLst>
              <c:ext xmlns:c16="http://schemas.microsoft.com/office/drawing/2014/chart" uri="{C3380CC4-5D6E-409C-BE32-E72D297353CC}">
                <c16:uniqueId val="{00000009-D135-4033-B2F7-3A195E4C24F7}"/>
              </c:ext>
            </c:extLst>
          </c:dPt>
          <c:dPt>
            <c:idx val="5"/>
            <c:invertIfNegative val="0"/>
            <c:bubble3D val="0"/>
            <c:spPr>
              <a:solidFill>
                <a:srgbClr val="7D5E90"/>
              </a:solidFill>
              <a:ln w="0">
                <a:noFill/>
              </a:ln>
            </c:spPr>
            <c:extLst>
              <c:ext xmlns:c16="http://schemas.microsoft.com/office/drawing/2014/chart" uri="{C3380CC4-5D6E-409C-BE32-E72D297353CC}">
                <c16:uniqueId val="{0000000B-D135-4033-B2F7-3A195E4C24F7}"/>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1</c:v>
                </c:pt>
                <c:pt idx="1">
                  <c:v>2</c:v>
                </c:pt>
                <c:pt idx="2">
                  <c:v>3</c:v>
                </c:pt>
                <c:pt idx="3">
                  <c:v>4</c:v>
                </c:pt>
                <c:pt idx="4">
                  <c:v>5 or more</c:v>
                </c:pt>
                <c:pt idx="5">
                  <c:v>Don't know / not sure</c:v>
                </c:pt>
              </c:strCache>
            </c:strRef>
          </c:cat>
          <c:val>
            <c:numRef>
              <c:f>Sheet1!$B$2:$B$7</c:f>
              <c:numCache>
                <c:formatCode>0.00%</c:formatCode>
                <c:ptCount val="6"/>
                <c:pt idx="0">
                  <c:v>0.23499999999999999</c:v>
                </c:pt>
                <c:pt idx="1">
                  <c:v>0.34499999999999997</c:v>
                </c:pt>
                <c:pt idx="2">
                  <c:v>0.105</c:v>
                </c:pt>
                <c:pt idx="3">
                  <c:v>3.5000000000000003E-2</c:v>
                </c:pt>
                <c:pt idx="4">
                  <c:v>0.12</c:v>
                </c:pt>
                <c:pt idx="5">
                  <c:v>0.16</c:v>
                </c:pt>
              </c:numCache>
            </c:numRef>
          </c:val>
          <c:extLst>
            <c:ext xmlns:c16="http://schemas.microsoft.com/office/drawing/2014/chart" uri="{C3380CC4-5D6E-409C-BE32-E72D297353CC}">
              <c16:uniqueId val="{0000000C-D135-4033-B2F7-3A195E4C24F7}"/>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70E-4856-B7BC-10FF5126258E}"/>
              </c:ext>
            </c:extLst>
          </c:dPt>
          <c:dPt>
            <c:idx val="1"/>
            <c:invertIfNegative val="0"/>
            <c:bubble3D val="0"/>
            <c:spPr>
              <a:solidFill>
                <a:srgbClr val="507CB6"/>
              </a:solidFill>
              <a:ln w="0">
                <a:noFill/>
              </a:ln>
            </c:spPr>
            <c:extLst>
              <c:ext xmlns:c16="http://schemas.microsoft.com/office/drawing/2014/chart" uri="{C3380CC4-5D6E-409C-BE32-E72D297353CC}">
                <c16:uniqueId val="{00000003-970E-4856-B7BC-10FF5126258E}"/>
              </c:ext>
            </c:extLst>
          </c:dPt>
          <c:dPt>
            <c:idx val="2"/>
            <c:invertIfNegative val="0"/>
            <c:bubble3D val="0"/>
            <c:spPr>
              <a:solidFill>
                <a:srgbClr val="F9BE00"/>
              </a:solidFill>
              <a:ln w="0">
                <a:noFill/>
              </a:ln>
            </c:spPr>
            <c:extLst>
              <c:ext xmlns:c16="http://schemas.microsoft.com/office/drawing/2014/chart" uri="{C3380CC4-5D6E-409C-BE32-E72D297353CC}">
                <c16:uniqueId val="{00000005-970E-4856-B7BC-10FF5126258E}"/>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Not sure</c:v>
                </c:pt>
              </c:strCache>
            </c:strRef>
          </c:cat>
          <c:val>
            <c:numRef>
              <c:f>Sheet1!$B$2:$B$4</c:f>
              <c:numCache>
                <c:formatCode>0.00%</c:formatCode>
                <c:ptCount val="3"/>
                <c:pt idx="0">
                  <c:v>0.06</c:v>
                </c:pt>
                <c:pt idx="1">
                  <c:v>0.83930000000000005</c:v>
                </c:pt>
                <c:pt idx="2">
                  <c:v>0.1007</c:v>
                </c:pt>
              </c:numCache>
            </c:numRef>
          </c:val>
          <c:extLst>
            <c:ext xmlns:c16="http://schemas.microsoft.com/office/drawing/2014/chart" uri="{C3380CC4-5D6E-409C-BE32-E72D297353CC}">
              <c16:uniqueId val="{00000006-970E-4856-B7BC-10FF5126258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D29-4154-BDDC-EB26F4571444}"/>
              </c:ext>
            </c:extLst>
          </c:dPt>
          <c:dPt>
            <c:idx val="1"/>
            <c:invertIfNegative val="0"/>
            <c:bubble3D val="0"/>
            <c:spPr>
              <a:solidFill>
                <a:srgbClr val="507CB6"/>
              </a:solidFill>
              <a:ln w="0">
                <a:noFill/>
              </a:ln>
            </c:spPr>
            <c:extLst>
              <c:ext xmlns:c16="http://schemas.microsoft.com/office/drawing/2014/chart" uri="{C3380CC4-5D6E-409C-BE32-E72D297353CC}">
                <c16:uniqueId val="{00000003-7D29-4154-BDDC-EB26F4571444}"/>
              </c:ext>
            </c:extLst>
          </c:dPt>
          <c:dLbls>
            <c:numFmt formatCode="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0.1507</c:v>
                </c:pt>
                <c:pt idx="1">
                  <c:v>0.84930000000000005</c:v>
                </c:pt>
              </c:numCache>
            </c:numRef>
          </c:val>
          <c:extLst>
            <c:ext xmlns:c16="http://schemas.microsoft.com/office/drawing/2014/chart" uri="{C3380CC4-5D6E-409C-BE32-E72D297353CC}">
              <c16:uniqueId val="{00000004-7D29-4154-BDDC-EB26F457144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167174" y="4811867"/>
            <a:ext cx="8229600"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tx1">
            <a:lumMod val="50000"/>
          </a:schemeClr>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4" name="Footer Placeholder 3">
            <a:extLst>
              <a:ext uri="{FF2B5EF4-FFF2-40B4-BE49-F238E27FC236}">
                <a16:creationId xmlns:a16="http://schemas.microsoft.com/office/drawing/2014/main" id="{22E984EA-3574-957B-CBB9-81D1F0C18876}"/>
              </a:ext>
            </a:extLst>
          </p:cNvPr>
          <p:cNvSpPr>
            <a:spLocks noGrp="1"/>
          </p:cNvSpPr>
          <p:nvPr>
            <p:ph type="ftr" sz="quarter" idx="3"/>
          </p:nvPr>
        </p:nvSpPr>
        <p:spPr>
          <a:xfrm>
            <a:off x="256493" y="4811867"/>
            <a:ext cx="7839291" cy="274637"/>
          </a:xfrm>
          <a:prstGeom prst="rect">
            <a:avLst/>
          </a:prstGeom>
        </p:spPr>
        <p:txBody>
          <a:bodyPr vert="horz" lIns="91440" tIns="45720" rIns="91440" bIns="45720" rtlCol="0" anchor="ctr"/>
          <a:lstStyle>
            <a:lvl1pPr algn="l">
              <a:defRPr sz="1050">
                <a:solidFill>
                  <a:schemeClr val="bg1"/>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56826" y="4811867"/>
            <a:ext cx="810658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2927" y="4811867"/>
            <a:ext cx="8193847"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167173" y="4811866"/>
            <a:ext cx="8229599"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22024" y="1954385"/>
            <a:ext cx="8228600" cy="1234730"/>
          </a:xfrm>
        </p:spPr>
        <p:txBody>
          <a:bodyPr/>
          <a:lstStyle/>
          <a:p>
            <a:r>
              <a:rPr lang="en-GB" dirty="0"/>
              <a:t>2022 Critical Legislative &amp; Regulatory Issues Survey </a:t>
            </a:r>
            <a:endParaRPr dirty="0"/>
          </a:p>
        </p:txBody>
      </p:sp>
      <p:sp>
        <p:nvSpPr>
          <p:cNvPr id="3" name="Text Placeholder 2"/>
          <p:cNvSpPr>
            <a:spLocks noGrp="1"/>
          </p:cNvSpPr>
          <p:nvPr>
            <p:ph type="body" sz="quarter" idx="12"/>
          </p:nvPr>
        </p:nvSpPr>
        <p:spPr/>
        <p:txBody>
          <a:bodyPr/>
          <a:lstStyle/>
          <a:p>
            <a:r>
              <a:rPr lang="en-GB" dirty="0"/>
              <a:t>475 Responses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42030" y="376481"/>
            <a:ext cx="8229600" cy="548713"/>
          </a:xfrm>
        </p:spPr>
        <p:txBody>
          <a:bodyPr>
            <a:normAutofit fontScale="90000"/>
          </a:bodyPr>
          <a:lstStyle/>
          <a:p>
            <a:r>
              <a:rPr lang="en-GB" dirty="0"/>
              <a:t>Are you currently using any battery-powered, or "zero emission equipment,” at your facility (i.e. leaf blowers, string trimmers, mowers etc.)?</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3272070997"/>
              </p:ext>
            </p:extLst>
          </p:nvPr>
        </p:nvGraphicFramePr>
        <p:xfrm>
          <a:off x="882127" y="1251364"/>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80646"/>
            <a:ext cx="8229600" cy="470684"/>
          </a:xfrm>
        </p:spPr>
        <p:txBody>
          <a:bodyPr/>
          <a:lstStyle/>
          <a:p>
            <a:r>
              <a:rPr lang="en-GB" dirty="0"/>
              <a:t>What type of battery-powered equipment do you use at your facility?</a:t>
            </a:r>
            <a:endParaRPr dirty="0"/>
          </a:p>
        </p:txBody>
      </p:sp>
      <p:graphicFrame>
        <p:nvGraphicFramePr>
          <p:cNvPr id="7" name="Chart 6">
            <a:extLst>
              <a:ext uri="{FF2B5EF4-FFF2-40B4-BE49-F238E27FC236}">
                <a16:creationId xmlns:a16="http://schemas.microsoft.com/office/drawing/2014/main" id="{E5D14D05-07F0-C8C3-FC55-9BD1C120D522}"/>
              </a:ext>
            </a:extLst>
          </p:cNvPr>
          <p:cNvGraphicFramePr>
            <a:graphicFrameLocks noGrp="1"/>
          </p:cNvGraphicFramePr>
          <p:nvPr>
            <p:extLst>
              <p:ext uri="{D42A27DB-BD31-4B8C-83A1-F6EECF244321}">
                <p14:modId xmlns:p14="http://schemas.microsoft.com/office/powerpoint/2010/main" val="4122222529"/>
              </p:ext>
            </p:extLst>
          </p:nvPr>
        </p:nvGraphicFramePr>
        <p:xfrm>
          <a:off x="951639" y="1176132"/>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On average, how many batteries are used in a single day for a single piece of equipment?</a:t>
            </a:r>
            <a:endParaRPr dirty="0"/>
          </a:p>
        </p:txBody>
      </p:sp>
      <p:graphicFrame>
        <p:nvGraphicFramePr>
          <p:cNvPr id="7" name="Chart Placeholder">
            <a:extLst>
              <a:ext uri="{FF2B5EF4-FFF2-40B4-BE49-F238E27FC236}">
                <a16:creationId xmlns:a16="http://schemas.microsoft.com/office/drawing/2014/main" id="{29DAFA74-C14D-358E-C77F-CA1D38D3BFB3}"/>
              </a:ext>
            </a:extLst>
          </p:cNvPr>
          <p:cNvGraphicFramePr>
            <a:graphicFrameLocks noGrp="1"/>
          </p:cNvGraphicFramePr>
          <p:nvPr>
            <p:extLst>
              <p:ext uri="{D42A27DB-BD31-4B8C-83A1-F6EECF244321}">
                <p14:modId xmlns:p14="http://schemas.microsoft.com/office/powerpoint/2010/main" val="3901034875"/>
              </p:ext>
            </p:extLst>
          </p:nvPr>
        </p:nvGraphicFramePr>
        <p:xfrm>
          <a:off x="833718" y="779930"/>
          <a:ext cx="7262239" cy="38387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89095" y="500945"/>
            <a:ext cx="8229600" cy="548713"/>
          </a:xfrm>
        </p:spPr>
        <p:txBody>
          <a:bodyPr>
            <a:normAutofit fontScale="90000"/>
          </a:bodyPr>
          <a:lstStyle/>
          <a:p>
            <a:r>
              <a:rPr lang="en-GB" dirty="0"/>
              <a:t>If mandated by your state or local government to convert to all electric equipment (as was proposed for municipal facilities by the Washington State Legislature in 2022), would your facility currently have the capacity to charge a fleet of mowers and other types of power equipment used daily at your facility?</a:t>
            </a:r>
            <a:endParaRPr dirty="0"/>
          </a:p>
        </p:txBody>
      </p:sp>
      <p:graphicFrame>
        <p:nvGraphicFramePr>
          <p:cNvPr id="7" name="Chart 6">
            <a:extLst>
              <a:ext uri="{FF2B5EF4-FFF2-40B4-BE49-F238E27FC236}">
                <a16:creationId xmlns:a16="http://schemas.microsoft.com/office/drawing/2014/main" id="{7279E0DE-8088-C980-87D5-8B0970D2C66C}"/>
              </a:ext>
            </a:extLst>
          </p:cNvPr>
          <p:cNvGraphicFramePr>
            <a:graphicFrameLocks noGrp="1"/>
          </p:cNvGraphicFramePr>
          <p:nvPr>
            <p:extLst>
              <p:ext uri="{D42A27DB-BD31-4B8C-83A1-F6EECF244321}">
                <p14:modId xmlns:p14="http://schemas.microsoft.com/office/powerpoint/2010/main" val="223537486"/>
              </p:ext>
            </p:extLst>
          </p:nvPr>
        </p:nvGraphicFramePr>
        <p:xfrm>
          <a:off x="924745" y="1345297"/>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Are you aware of any proposed bans or restrictions on power equipment in your city, county, or state within the last three years?</a:t>
            </a:r>
            <a:endParaRPr dirty="0"/>
          </a:p>
        </p:txBody>
      </p:sp>
      <p:graphicFrame>
        <p:nvGraphicFramePr>
          <p:cNvPr id="7" name="Chart Placeholder">
            <a:extLst>
              <a:ext uri="{FF2B5EF4-FFF2-40B4-BE49-F238E27FC236}">
                <a16:creationId xmlns:a16="http://schemas.microsoft.com/office/drawing/2014/main" id="{345BEFFE-A131-23EB-5CFF-42E56B2971CD}"/>
              </a:ext>
            </a:extLst>
          </p:cNvPr>
          <p:cNvGraphicFramePr>
            <a:graphicFrameLocks noGrp="1"/>
          </p:cNvGraphicFramePr>
          <p:nvPr>
            <p:extLst>
              <p:ext uri="{D42A27DB-BD31-4B8C-83A1-F6EECF244321}">
                <p14:modId xmlns:p14="http://schemas.microsoft.com/office/powerpoint/2010/main" val="834996583"/>
              </p:ext>
            </p:extLst>
          </p:nvPr>
        </p:nvGraphicFramePr>
        <p:xfrm>
          <a:off x="841786" y="975699"/>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Please rate the importance of the following legislative issues.</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Please rate the importance of the following legislative issues.</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Please rate the importance of the following legislative issues.</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3936911602"/>
              </p:ext>
            </p:extLst>
          </p:nvPr>
        </p:nvGraphicFramePr>
        <p:xfrm>
          <a:off x="1722094" y="1296719"/>
          <a:ext cx="5015683" cy="3515659"/>
        </p:xfrm>
        <a:graphic>
          <a:graphicData uri="http://schemas.openxmlformats.org/drawingml/2006/table">
            <a:tbl>
              <a:tblPr>
                <a:tableStyleId>{D7AC3CCA-C797-4891-BE02-D94E43425B78}</a:tableStyleId>
              </a:tblPr>
              <a:tblGrid>
                <a:gridCol w="4344111">
                  <a:extLst>
                    <a:ext uri="{9D8B030D-6E8A-4147-A177-3AD203B41FA5}">
                      <a16:colId xmlns:a16="http://schemas.microsoft.com/office/drawing/2014/main" val="20000"/>
                    </a:ext>
                  </a:extLst>
                </a:gridCol>
                <a:gridCol w="671572">
                  <a:extLst>
                    <a:ext uri="{9D8B030D-6E8A-4147-A177-3AD203B41FA5}">
                      <a16:colId xmlns:a16="http://schemas.microsoft.com/office/drawing/2014/main" val="20008"/>
                    </a:ext>
                  </a:extLst>
                </a:gridCol>
              </a:tblGrid>
              <a:tr h="517387">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Avg.  Score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645934">
                <a:tc>
                  <a:txBody>
                    <a:bodyPr/>
                    <a:lstStyle/>
                    <a:p>
                      <a:pPr algn="l"/>
                      <a:r>
                        <a:rPr lang="en-US" sz="1200" b="0" dirty="0">
                          <a:solidFill>
                            <a:schemeClr val="bg1">
                              <a:lumMod val="50000"/>
                            </a:schemeClr>
                          </a:solidFill>
                        </a:rPr>
                        <a:t>Ensuring/increasing the availability of H-2B visas to support golf’s seasonal workforce</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3.69</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725183">
                <a:tc>
                  <a:txBody>
                    <a:bodyPr/>
                    <a:lstStyle/>
                    <a:p>
                      <a:pPr algn="l"/>
                      <a:r>
                        <a:rPr lang="en-US" sz="1200" b="0" dirty="0">
                          <a:solidFill>
                            <a:schemeClr val="bg1">
                              <a:lumMod val="50000"/>
                            </a:schemeClr>
                          </a:solidFill>
                        </a:rPr>
                        <a:t>Passing Comprehensive Immigration Reform legislation that increases availability of labor for golf facilities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623599">
                <a:tc>
                  <a:txBody>
                    <a:bodyPr/>
                    <a:lstStyle/>
                    <a:p>
                      <a:pPr algn="l"/>
                      <a:r>
                        <a:rPr lang="en-US" sz="1200" b="0" dirty="0">
                          <a:solidFill>
                            <a:schemeClr val="bg1">
                              <a:lumMod val="50000"/>
                            </a:schemeClr>
                          </a:solidFill>
                        </a:rPr>
                        <a:t>Removing unnecessary Clean Water Act NPDES permitting for pesticide applications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1002783">
                <a:tc>
                  <a:txBody>
                    <a:bodyPr/>
                    <a:lstStyle/>
                    <a:p>
                      <a:pPr algn="l"/>
                      <a:r>
                        <a:rPr lang="en-US" sz="1200" b="0" dirty="0">
                          <a:solidFill>
                            <a:schemeClr val="bg1">
                              <a:lumMod val="50000"/>
                            </a:schemeClr>
                          </a:solidFill>
                        </a:rPr>
                        <a:t>Ensuring golf is not discriminated against regarding disaster tax relief (i.e. natural disasters)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4.30</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bl>
          </a:graphicData>
        </a:graphic>
      </p:graphicFrame>
      <p:sp>
        <p:nvSpPr>
          <p:cNvPr id="6" name="Text Placeholder 5">
            <a:extLst>
              <a:ext uri="{FF2B5EF4-FFF2-40B4-BE49-F238E27FC236}">
                <a16:creationId xmlns:a16="http://schemas.microsoft.com/office/drawing/2014/main" id="{22C67CFE-8A5C-7D8A-DD34-133B37C6BD7D}"/>
              </a:ext>
            </a:extLst>
          </p:cNvPr>
          <p:cNvSpPr>
            <a:spLocks noGrp="1"/>
          </p:cNvSpPr>
          <p:nvPr>
            <p:ph type="body" sz="quarter" idx="14"/>
          </p:nvPr>
        </p:nvSpPr>
        <p:spPr/>
        <p:txBody>
          <a:bodyPr>
            <a:normAutofit lnSpcReduction="10000"/>
          </a:bodyPr>
          <a:lstStyle/>
          <a:p>
            <a:r>
              <a:rPr lang="en-US" dirty="0"/>
              <a:t>Average score:  1 to 5 scale, higher scores = more important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Please rate the importance of the following legislative issues.</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2583305860"/>
              </p:ext>
            </p:extLst>
          </p:nvPr>
        </p:nvGraphicFramePr>
        <p:xfrm>
          <a:off x="894298" y="1128631"/>
          <a:ext cx="6400730" cy="3708370"/>
        </p:xfrm>
        <a:graphic>
          <a:graphicData uri="http://schemas.openxmlformats.org/drawingml/2006/table">
            <a:tbl>
              <a:tblPr>
                <a:tableStyleId>{D7AC3CCA-C797-4891-BE02-D94E43425B78}</a:tableStyleId>
              </a:tblPr>
              <a:tblGrid>
                <a:gridCol w="5163602">
                  <a:extLst>
                    <a:ext uri="{9D8B030D-6E8A-4147-A177-3AD203B41FA5}">
                      <a16:colId xmlns:a16="http://schemas.microsoft.com/office/drawing/2014/main" val="20000"/>
                    </a:ext>
                  </a:extLst>
                </a:gridCol>
                <a:gridCol w="1237128">
                  <a:extLst>
                    <a:ext uri="{9D8B030D-6E8A-4147-A177-3AD203B41FA5}">
                      <a16:colId xmlns:a16="http://schemas.microsoft.com/office/drawing/2014/main" val="20008"/>
                    </a:ext>
                  </a:extLst>
                </a:gridCol>
              </a:tblGrid>
              <a:tr h="30563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Avg. Score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502115">
                <a:tc>
                  <a:txBody>
                    <a:bodyPr/>
                    <a:lstStyle/>
                    <a:p>
                      <a:pPr algn="l"/>
                      <a:r>
                        <a:rPr lang="en-US" sz="1200" b="0" dirty="0">
                          <a:solidFill>
                            <a:schemeClr val="bg1">
                              <a:lumMod val="50000"/>
                            </a:schemeClr>
                          </a:solidFill>
                        </a:rPr>
                        <a:t>Securing state pesticide and fertilizer preemption</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4.42</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591671">
                <a:tc>
                  <a:txBody>
                    <a:bodyPr/>
                    <a:lstStyle/>
                    <a:p>
                      <a:pPr algn="l"/>
                      <a:r>
                        <a:rPr lang="en-US" sz="1200" b="0" dirty="0">
                          <a:solidFill>
                            <a:schemeClr val="bg1">
                              <a:lumMod val="50000"/>
                            </a:schemeClr>
                          </a:solidFill>
                        </a:rPr>
                        <a:t>Opposing local, state and federal pesticide and fertilizer bans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4.59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659424">
                <a:tc>
                  <a:txBody>
                    <a:bodyPr/>
                    <a:lstStyle/>
                    <a:p>
                      <a:pPr algn="l"/>
                      <a:r>
                        <a:rPr lang="en-US" sz="1200" b="0" dirty="0">
                          <a:solidFill>
                            <a:schemeClr val="bg1">
                              <a:lumMod val="50000"/>
                            </a:schemeClr>
                          </a:solidFill>
                        </a:rPr>
                        <a:t>Supporting and aiding in the development of science-based pollinator protection plans at the state level</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4.03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624770">
                <a:tc>
                  <a:txBody>
                    <a:bodyPr/>
                    <a:lstStyle/>
                    <a:p>
                      <a:pPr algn="l"/>
                      <a:r>
                        <a:rPr lang="en-US" sz="1200" b="0" dirty="0">
                          <a:solidFill>
                            <a:schemeClr val="bg1">
                              <a:lumMod val="50000"/>
                            </a:schemeClr>
                          </a:solidFill>
                        </a:rPr>
                        <a:t>Opposing local noise ordinances targeting equipment used on golf courses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1024760">
                <a:tc>
                  <a:txBody>
                    <a:bodyPr/>
                    <a:lstStyle/>
                    <a:p>
                      <a:pPr algn="l"/>
                      <a:r>
                        <a:rPr lang="en-US" sz="1200" b="0" dirty="0">
                          <a:solidFill>
                            <a:schemeClr val="bg1">
                              <a:lumMod val="50000"/>
                            </a:schemeClr>
                          </a:solidFill>
                        </a:rPr>
                        <a:t>Identifying federal dollars/grants for water infrastructure improvements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4.29</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
        <p:nvSpPr>
          <p:cNvPr id="6" name="Text Placeholder 5">
            <a:extLst>
              <a:ext uri="{FF2B5EF4-FFF2-40B4-BE49-F238E27FC236}">
                <a16:creationId xmlns:a16="http://schemas.microsoft.com/office/drawing/2014/main" id="{1939003C-97F8-5E6C-0410-B6B245464017}"/>
              </a:ext>
            </a:extLst>
          </p:cNvPr>
          <p:cNvSpPr>
            <a:spLocks noGrp="1"/>
          </p:cNvSpPr>
          <p:nvPr>
            <p:ph type="body" sz="quarter" idx="14"/>
          </p:nvPr>
        </p:nvSpPr>
        <p:spPr/>
        <p:txBody>
          <a:bodyPr>
            <a:normAutofit lnSpcReduction="10000"/>
          </a:bodyPr>
          <a:lstStyle/>
          <a:p>
            <a:r>
              <a:rPr lang="en-US" dirty="0"/>
              <a:t>Average score:  1 to 5 scale, higher scores = more important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80646"/>
            <a:ext cx="8229600" cy="416896"/>
          </a:xfrm>
        </p:spPr>
        <p:txBody>
          <a:bodyPr/>
          <a:lstStyle/>
          <a:p>
            <a:r>
              <a:rPr lang="en-GB" dirty="0"/>
              <a:t>Please rate the importance of the following regulatory issues.</a:t>
            </a:r>
            <a:endParaRPr dirty="0"/>
          </a:p>
        </p:txBody>
      </p:sp>
      <p:graphicFrame>
        <p:nvGraphicFramePr>
          <p:cNvPr id="4" name="Chart Placeholder"/>
          <p:cNvGraphicFramePr>
            <a:graphicFrameLocks noGrp="1"/>
          </p:cNvGraphicFramePr>
          <p:nvPr>
            <p:extLst>
              <p:ext uri="{D42A27DB-BD31-4B8C-83A1-F6EECF244321}">
                <p14:modId xmlns:p14="http://schemas.microsoft.com/office/powerpoint/2010/main" val="1071546631"/>
              </p:ext>
            </p:extLst>
          </p:nvPr>
        </p:nvGraphicFramePr>
        <p:xfrm>
          <a:off x="666975" y="572288"/>
          <a:ext cx="7986208" cy="43493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80645"/>
            <a:ext cx="8229600" cy="463961"/>
          </a:xfrm>
        </p:spPr>
        <p:txBody>
          <a:bodyPr/>
          <a:lstStyle/>
          <a:p>
            <a:r>
              <a:rPr lang="en-GB" dirty="0"/>
              <a:t>Please rate the importance of the following regulatory issues.</a:t>
            </a:r>
            <a:endParaRPr dirty="0"/>
          </a:p>
        </p:txBody>
      </p:sp>
      <p:graphicFrame>
        <p:nvGraphicFramePr>
          <p:cNvPr id="7" name="Chart Placeholder">
            <a:extLst>
              <a:ext uri="{FF2B5EF4-FFF2-40B4-BE49-F238E27FC236}">
                <a16:creationId xmlns:a16="http://schemas.microsoft.com/office/drawing/2014/main" id="{78063B6A-73A3-2D88-309E-0B21C56172EB}"/>
              </a:ext>
            </a:extLst>
          </p:cNvPr>
          <p:cNvGraphicFramePr>
            <a:graphicFrameLocks noGrp="1"/>
          </p:cNvGraphicFramePr>
          <p:nvPr>
            <p:extLst>
              <p:ext uri="{D42A27DB-BD31-4B8C-83A1-F6EECF244321}">
                <p14:modId xmlns:p14="http://schemas.microsoft.com/office/powerpoint/2010/main" val="2314990165"/>
              </p:ext>
            </p:extLst>
          </p:nvPr>
        </p:nvGraphicFramePr>
        <p:xfrm>
          <a:off x="623456" y="678873"/>
          <a:ext cx="7848600" cy="41217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80645"/>
            <a:ext cx="8229600" cy="341919"/>
          </a:xfrm>
        </p:spPr>
        <p:txBody>
          <a:bodyPr>
            <a:normAutofit fontScale="90000"/>
          </a:bodyPr>
          <a:lstStyle/>
          <a:p>
            <a:r>
              <a:rPr lang="en-GB" dirty="0"/>
              <a:t>Please rate the importance of the following regulatory issues.</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3954460766"/>
              </p:ext>
            </p:extLst>
          </p:nvPr>
        </p:nvGraphicFramePr>
        <p:xfrm>
          <a:off x="1891303" y="616528"/>
          <a:ext cx="4516425" cy="5082136"/>
        </p:xfrm>
        <a:graphic>
          <a:graphicData uri="http://schemas.openxmlformats.org/drawingml/2006/table">
            <a:tbl>
              <a:tblPr>
                <a:tableStyleId>{D7AC3CCA-C797-4891-BE02-D94E43425B78}</a:tableStyleId>
              </a:tblPr>
              <a:tblGrid>
                <a:gridCol w="3746474">
                  <a:extLst>
                    <a:ext uri="{9D8B030D-6E8A-4147-A177-3AD203B41FA5}">
                      <a16:colId xmlns:a16="http://schemas.microsoft.com/office/drawing/2014/main" val="20000"/>
                    </a:ext>
                  </a:extLst>
                </a:gridCol>
                <a:gridCol w="769951">
                  <a:extLst>
                    <a:ext uri="{9D8B030D-6E8A-4147-A177-3AD203B41FA5}">
                      <a16:colId xmlns:a16="http://schemas.microsoft.com/office/drawing/2014/main" val="20008"/>
                    </a:ext>
                  </a:extLst>
                </a:gridCol>
              </a:tblGrid>
              <a:tr h="422594">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Avg. </a:t>
                      </a:r>
                    </a:p>
                    <a:p>
                      <a:pPr algn="r"/>
                      <a:r>
                        <a:rPr lang="en-US" sz="1400" b="0" dirty="0">
                          <a:solidFill>
                            <a:schemeClr val="bg1">
                              <a:lumMod val="50000"/>
                            </a:schemeClr>
                          </a:solidFill>
                        </a:rPr>
                        <a:t>Score</a:t>
                      </a: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372877">
                <a:tc>
                  <a:txBody>
                    <a:bodyPr/>
                    <a:lstStyle/>
                    <a:p>
                      <a:pPr algn="l"/>
                      <a:r>
                        <a:rPr lang="en-US" sz="1200" b="0" dirty="0">
                          <a:solidFill>
                            <a:schemeClr val="bg1">
                              <a:lumMod val="50000"/>
                            </a:schemeClr>
                          </a:solidFill>
                        </a:rPr>
                        <a:t>Monitoring Department of Justice ADA mandates such as requiring single rider golf cars at golf properties</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3.16</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522028">
                <a:tc>
                  <a:txBody>
                    <a:bodyPr/>
                    <a:lstStyle/>
                    <a:p>
                      <a:pPr algn="l"/>
                      <a:r>
                        <a:rPr lang="en-US" sz="1200" b="0" dirty="0">
                          <a:solidFill>
                            <a:schemeClr val="bg1">
                              <a:lumMod val="50000"/>
                            </a:schemeClr>
                          </a:solidFill>
                        </a:rPr>
                        <a:t>Ensuring the Clean Water Act’s definition of “Waters of the United States” provides for certainty and cooperative federalism regarding federal surface water permitting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2"/>
                  </a:ext>
                </a:extLst>
              </a:tr>
              <a:tr h="522028">
                <a:tc>
                  <a:txBody>
                    <a:bodyPr/>
                    <a:lstStyle/>
                    <a:p>
                      <a:pPr algn="l"/>
                      <a:r>
                        <a:rPr lang="en-US" sz="1200" b="0" dirty="0">
                          <a:solidFill>
                            <a:schemeClr val="bg1">
                              <a:lumMod val="50000"/>
                            </a:schemeClr>
                          </a:solidFill>
                        </a:rPr>
                        <a:t>Monitoring and responding to active ingredients as they go through the EPA Office of Pesticide Programs registration review process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671178">
                <a:tc>
                  <a:txBody>
                    <a:bodyPr/>
                    <a:lstStyle/>
                    <a:p>
                      <a:pPr algn="l"/>
                      <a:r>
                        <a:rPr lang="en-US" sz="1200" b="0" dirty="0">
                          <a:solidFill>
                            <a:schemeClr val="bg1">
                              <a:lumMod val="50000"/>
                            </a:schemeClr>
                          </a:solidFill>
                        </a:rPr>
                        <a:t>Developing sustainable Endangered Species Act reforms (including creation of new EPA-US Fish and Wildlife Service consultation process) to end anti-pesticide lawsuits</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3.96</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2003656">
                <a:tc>
                  <a:txBody>
                    <a:bodyPr/>
                    <a:lstStyle/>
                    <a:p>
                      <a:pPr algn="l"/>
                      <a:r>
                        <a:rPr lang="en-US" sz="1200" b="0" dirty="0">
                          <a:solidFill>
                            <a:schemeClr val="bg1">
                              <a:lumMod val="50000"/>
                            </a:schemeClr>
                          </a:solidFill>
                        </a:rPr>
                        <a:t>Supporting EPA Office of Pesticide Programs budget in order for chemical companies to register new, innovative pest control products in a timely manner</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4.28</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115136" y="80646"/>
            <a:ext cx="8229600" cy="390002"/>
          </a:xfrm>
        </p:spPr>
        <p:txBody>
          <a:bodyPr/>
          <a:lstStyle/>
          <a:p>
            <a:r>
              <a:rPr lang="en-GB" dirty="0"/>
              <a:t>Please rate the importance of the following regulatory issues.</a:t>
            </a:r>
            <a:endParaRPr dirty="0"/>
          </a:p>
        </p:txBody>
      </p:sp>
      <p:graphicFrame>
        <p:nvGraphicFramePr>
          <p:cNvPr id="4" name="Table Placeholder"/>
          <p:cNvGraphicFramePr>
            <a:graphicFrameLocks/>
          </p:cNvGraphicFramePr>
          <p:nvPr>
            <p:extLst>
              <p:ext uri="{D42A27DB-BD31-4B8C-83A1-F6EECF244321}">
                <p14:modId xmlns:p14="http://schemas.microsoft.com/office/powerpoint/2010/main" val="3221023630"/>
              </p:ext>
            </p:extLst>
          </p:nvPr>
        </p:nvGraphicFramePr>
        <p:xfrm>
          <a:off x="759828" y="860611"/>
          <a:ext cx="6824313" cy="3166784"/>
        </p:xfrm>
        <a:graphic>
          <a:graphicData uri="http://schemas.openxmlformats.org/drawingml/2006/table">
            <a:tbl>
              <a:tblPr>
                <a:tableStyleId>{D7AC3CCA-C797-4891-BE02-D94E43425B78}</a:tableStyleId>
              </a:tblPr>
              <a:tblGrid>
                <a:gridCol w="4440506">
                  <a:extLst>
                    <a:ext uri="{9D8B030D-6E8A-4147-A177-3AD203B41FA5}">
                      <a16:colId xmlns:a16="http://schemas.microsoft.com/office/drawing/2014/main" val="20000"/>
                    </a:ext>
                  </a:extLst>
                </a:gridCol>
                <a:gridCol w="2383807">
                  <a:extLst>
                    <a:ext uri="{9D8B030D-6E8A-4147-A177-3AD203B41FA5}">
                      <a16:colId xmlns:a16="http://schemas.microsoft.com/office/drawing/2014/main" val="20008"/>
                    </a:ext>
                  </a:extLst>
                </a:gridCol>
              </a:tblGrid>
              <a:tr h="699160">
                <a:tc>
                  <a:txBody>
                    <a:bodyPr/>
                    <a:lstStyle/>
                    <a:p>
                      <a:pPr algn="l"/>
                      <a:endParaRPr lang="en-US" sz="1400" dirty="0"/>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tc>
                  <a:txBody>
                    <a:bodyPr/>
                    <a:lstStyle/>
                    <a:p>
                      <a:pPr algn="r"/>
                      <a:r>
                        <a:rPr lang="en-US" sz="1400" b="0" dirty="0">
                          <a:solidFill>
                            <a:schemeClr val="bg1">
                              <a:lumMod val="50000"/>
                            </a:schemeClr>
                          </a:solidFill>
                        </a:rPr>
                        <a:t>Avg. Score</a:t>
                      </a:r>
                    </a:p>
                    <a:p>
                      <a:pPr algn="r"/>
                      <a:endParaRPr lang="en-US" sz="1400" b="0" dirty="0">
                        <a:solidFill>
                          <a:schemeClr val="bg1">
                            <a:lumMod val="50000"/>
                          </a:schemeClr>
                        </a:solidFill>
                      </a:endParaRPr>
                    </a:p>
                  </a:txBody>
                  <a:tcPr>
                    <a:lnL w="0" cmpd="sng">
                      <a:noFill/>
                    </a:lnL>
                    <a:lnR w="0" cmpd="sng">
                      <a:noFill/>
                    </a:lnR>
                    <a:lnT w="0" cmpd="sng">
                      <a:noFill/>
                    </a:lnT>
                    <a:lnB w="0" cap="flat" cmpd="sng" algn="ctr">
                      <a:noFill/>
                      <a:prstDash val="solid"/>
                      <a:round/>
                      <a:headEnd type="none" w="med" len="med"/>
                      <a:tailEnd type="none" w="med" len="med"/>
                    </a:lnB>
                    <a:lnTlToBr w="0" cmpd="sng">
                      <a:noFill/>
                      <a:prstDash val="solid"/>
                    </a:lnTlToBr>
                    <a:lnBlToTr w="0" cmpd="sng">
                      <a:noFill/>
                      <a:prstDash val="solid"/>
                    </a:lnBlToTr>
                    <a:solidFill>
                      <a:srgbClr val="E8E8E8"/>
                    </a:solidFill>
                  </a:tcPr>
                </a:tc>
                <a:extLst>
                  <a:ext uri="{0D108BD9-81ED-4DB2-BD59-A6C34878D82A}">
                    <a16:rowId xmlns:a16="http://schemas.microsoft.com/office/drawing/2014/main" val="10000"/>
                  </a:ext>
                </a:extLst>
              </a:tr>
              <a:tr h="616906">
                <a:tc>
                  <a:txBody>
                    <a:bodyPr/>
                    <a:lstStyle/>
                    <a:p>
                      <a:pPr algn="l"/>
                      <a:r>
                        <a:rPr lang="en-US" sz="1200" b="0" dirty="0">
                          <a:solidFill>
                            <a:schemeClr val="bg1">
                              <a:lumMod val="50000"/>
                            </a:schemeClr>
                          </a:solidFill>
                        </a:rPr>
                        <a:t>Supporting the National Turfgrass Research Initiative to increase USDA federal dollars towards turfgrass research</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4.14</a:t>
                      </a:r>
                    </a:p>
                  </a:txBody>
                  <a:tcPr>
                    <a:lnL w="0" cmpd="sng">
                      <a:noFill/>
                    </a:lnL>
                    <a:lnR w="0" cmpd="sng">
                      <a:noFill/>
                    </a:lnR>
                    <a:lnT w="0" cmpd="sng">
                      <a:noFill/>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1"/>
                  </a:ext>
                </a:extLst>
              </a:tr>
              <a:tr h="616906">
                <a:tc>
                  <a:txBody>
                    <a:bodyPr/>
                    <a:lstStyle/>
                    <a:p>
                      <a:pPr algn="l"/>
                      <a:r>
                        <a:rPr lang="en-US" sz="1200" b="0" dirty="0">
                          <a:solidFill>
                            <a:schemeClr val="bg1">
                              <a:lumMod val="50000"/>
                            </a:schemeClr>
                          </a:solidFill>
                        </a:rPr>
                        <a:t>Providing OSHA compliance assistance and oversight of OSHA regulatory rule making</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3.64</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3"/>
                  </a:ext>
                </a:extLst>
              </a:tr>
              <a:tr h="616906">
                <a:tc>
                  <a:txBody>
                    <a:bodyPr/>
                    <a:lstStyle/>
                    <a:p>
                      <a:pPr algn="l"/>
                      <a:r>
                        <a:rPr lang="en-US" sz="1200" b="0" dirty="0">
                          <a:solidFill>
                            <a:schemeClr val="bg1">
                              <a:lumMod val="50000"/>
                            </a:schemeClr>
                          </a:solidFill>
                        </a:rPr>
                        <a:t>Expanding apprenticeship opportunities and other programs that can grow the workforce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4.21</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4"/>
                  </a:ext>
                </a:extLst>
              </a:tr>
              <a:tr h="616906">
                <a:tc>
                  <a:txBody>
                    <a:bodyPr/>
                    <a:lstStyle/>
                    <a:p>
                      <a:pPr algn="l"/>
                      <a:r>
                        <a:rPr lang="en-US" sz="1200" b="0" dirty="0">
                          <a:solidFill>
                            <a:schemeClr val="bg1">
                              <a:lumMod val="50000"/>
                            </a:schemeClr>
                          </a:solidFill>
                        </a:rPr>
                        <a:t>Responding to the Department of Labor’s Overtime Pay proposed rule</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tc>
                  <a:txBody>
                    <a:bodyPr/>
                    <a:lstStyle/>
                    <a:p>
                      <a:pPr algn="r"/>
                      <a:r>
                        <a:rPr lang="en-US" sz="1200" b="0" dirty="0">
                          <a:solidFill>
                            <a:schemeClr val="bg1">
                              <a:lumMod val="50000"/>
                            </a:schemeClr>
                          </a:solidFill>
                        </a:rPr>
                        <a:t>3.83</a:t>
                      </a:r>
                    </a:p>
                  </a:txBody>
                  <a:tcPr>
                    <a:lnL w="0" cmpd="sng">
                      <a:noFill/>
                    </a:lnL>
                    <a:lnR w="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0" cmpd="sng">
                      <a:noFill/>
                      <a:prstDash val="solid"/>
                    </a:lnTlToBr>
                    <a:lnBlToTr w="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543</Words>
  <Application>Microsoft Office PowerPoint</Application>
  <PresentationFormat>On-screen Show (16:9)</PresentationFormat>
  <Paragraphs>58</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Data slides</vt:lpstr>
      <vt:lpstr>PowerPoint Presentation</vt:lpstr>
      <vt:lpstr>Please rate the importance of the following legislative issues.</vt:lpstr>
      <vt:lpstr>Please rate the importance of the following legislative issues.</vt:lpstr>
      <vt:lpstr>Please rate the importance of the following legislative issues.</vt:lpstr>
      <vt:lpstr>Please rate the importance of the following legislative issues.</vt:lpstr>
      <vt:lpstr>Please rate the importance of the following regulatory issues.</vt:lpstr>
      <vt:lpstr>Please rate the importance of the following regulatory issues.</vt:lpstr>
      <vt:lpstr>Please rate the importance of the following regulatory issues.</vt:lpstr>
      <vt:lpstr>Please rate the importance of the following regulatory issues.</vt:lpstr>
      <vt:lpstr>Are you currently using any battery-powered, or "zero emission equipment,” at your facility (i.e. leaf blowers, string trimmers, mowers etc.)?</vt:lpstr>
      <vt:lpstr>What type of battery-powered equipment do you use at your facility?</vt:lpstr>
      <vt:lpstr>On average, how many batteries are used in a single day for a single piece of equipment?</vt:lpstr>
      <vt:lpstr>If mandated by your state or local government to convert to all electric equipment (as was proposed for municipal facilities by the Washington State Legislature in 2022), would your facility currently have the capacity to charge a fleet of mowers and other types of power equipment used daily at your facility?</vt:lpstr>
      <vt:lpstr>Are you aware of any proposed bans or restrictions on power equipment in your city, county, or state within the last three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Stacey</dc:creator>
  <cp:lastModifiedBy>Angela Hartmann</cp:lastModifiedBy>
  <cp:revision>2</cp:revision>
  <dcterms:modified xsi:type="dcterms:W3CDTF">2023-01-31T19:36:29Z</dcterms:modified>
</cp:coreProperties>
</file>