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729" r:id="rId2"/>
    <p:sldId id="728" r:id="rId3"/>
    <p:sldId id="726" r:id="rId4"/>
    <p:sldId id="727" r:id="rId5"/>
    <p:sldId id="725" r:id="rId6"/>
    <p:sldId id="719" r:id="rId7"/>
    <p:sldId id="72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64" userDrawn="1">
          <p15:clr>
            <a:srgbClr val="A4A3A4"/>
          </p15:clr>
        </p15:guide>
        <p15:guide id="3" pos="30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Jeanne" initials="LJ" lastIdx="71" clrIdx="0">
    <p:extLst>
      <p:ext uri="{19B8F6BF-5375-455C-9EA6-DF929625EA0E}">
        <p15:presenceInfo xmlns:p15="http://schemas.microsoft.com/office/powerpoint/2012/main" userId="Lee, Jeanne" providerId="None"/>
      </p:ext>
    </p:extLst>
  </p:cmAuthor>
  <p:cmAuthor id="2" name="Goldstein, Zachary" initials="GZ" lastIdx="18" clrIdx="4">
    <p:extLst>
      <p:ext uri="{19B8F6BF-5375-455C-9EA6-DF929625EA0E}">
        <p15:presenceInfo xmlns:p15="http://schemas.microsoft.com/office/powerpoint/2012/main" userId="Goldstein, Zachary" providerId="None"/>
      </p:ext>
    </p:extLst>
  </p:cmAuthor>
  <p:cmAuthor id="3" name="Gebhard-Koenigstein, August" initials="GA" lastIdx="145" clrIdx="2">
    <p:extLst>
      <p:ext uri="{19B8F6BF-5375-455C-9EA6-DF929625EA0E}">
        <p15:presenceInfo xmlns:p15="http://schemas.microsoft.com/office/powerpoint/2012/main" userId="Gebhard-Koenigstein, August" providerId="None"/>
      </p:ext>
    </p:extLst>
  </p:cmAuthor>
  <p:cmAuthor id="4" name="Stublen, Daniel" initials="SD" lastIdx="2" clrIdx="3">
    <p:extLst>
      <p:ext uri="{19B8F6BF-5375-455C-9EA6-DF929625EA0E}">
        <p15:presenceInfo xmlns:p15="http://schemas.microsoft.com/office/powerpoint/2012/main" userId="Stublen, Dani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7F7F7F"/>
    <a:srgbClr val="385054"/>
    <a:srgbClr val="8B724A"/>
    <a:srgbClr val="769DA3"/>
    <a:srgbClr val="E4EBED"/>
    <a:srgbClr val="E6E6E6"/>
    <a:srgbClr val="284D81"/>
    <a:srgbClr val="A02C1C"/>
    <a:srgbClr val="C9D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27555" autoAdjust="0"/>
  </p:normalViewPr>
  <p:slideViewPr>
    <p:cSldViewPr snapToGrid="0">
      <p:cViewPr varScale="1">
        <p:scale>
          <a:sx n="67" d="100"/>
          <a:sy n="67" d="100"/>
        </p:scale>
        <p:origin x="1396" y="44"/>
      </p:cViewPr>
      <p:guideLst>
        <p:guide orient="horz" pos="2184"/>
        <p:guide pos="264"/>
        <p:guide pos="30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26786103618613"/>
          <c:y val="0.1718798637264588"/>
          <c:w val="0.58722988083298544"/>
          <c:h val="0.687491156860984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Cosponsors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02C1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62-480D-A814-874CC828D21F}"/>
              </c:ext>
            </c:extLst>
          </c:dPt>
          <c:dLbls>
            <c:dLbl>
              <c:idx val="1"/>
              <c:layout>
                <c:manualLayout>
                  <c:x val="-3.1644978228504296E-2"/>
                  <c:y val="2.4606995522757165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62-480D-A814-874CC828D2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GOP</c:v>
                </c:pt>
                <c:pt idx="1">
                  <c:v>Dem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A5-4744-B080-779896828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405878607"/>
        <c:axId val="1405880271"/>
      </c:barChart>
      <c:catAx>
        <c:axId val="14058786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1405880271"/>
        <c:crosses val="autoZero"/>
        <c:auto val="1"/>
        <c:lblAlgn val="ctr"/>
        <c:lblOffset val="100"/>
        <c:noMultiLvlLbl val="0"/>
      </c:catAx>
      <c:valAx>
        <c:axId val="1405880271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405878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newsroom/press-releases/president-trump-expands-telehealth-benefits-medicare-beneficiaries-during-covid-19-outbrea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usatoday.com/story/news/politics/2020/03/13/coronavirus-national-emergency-questions-answers-trump/5026463002/" TargetMode="External"/><Relationship Id="rId4" Type="http://schemas.openxmlformats.org/officeDocument/2006/relationships/hyperlink" Target="https://www.cnn.com/2020/03/14/politics/telehealth-us-federal-response-coronavirus/index.html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sj.com/articles/trump-administration-seeking-850-billion-stimulus-package-11584448802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congress.gov/bill/116th-congress/house-bill/6201" TargetMode="External"/><Relationship Id="rId5" Type="http://schemas.openxmlformats.org/officeDocument/2006/relationships/hyperlink" Target="https://www.congress.gov/bill/116th-congress/house-bill/6074" TargetMode="External"/><Relationship Id="rId4" Type="http://schemas.openxmlformats.org/officeDocument/2006/relationships/hyperlink" Target="https://www.washingtonpost.com/business/2020/03/18/trump-coronavirus-economic-plan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gress.gov/bill/116th-congress/house-bill/6074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house-bill/6201/all-actions-without-amendments?q=%7b%22search%22:%5b%22HR+6201%22%5d%7d&amp;s=1&amp;r=1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vox.com/2020/3/17/21183388/coronavirus-paid-sick-leave-family-covid-19" TargetMode="External"/><Relationship Id="rId5" Type="http://schemas.openxmlformats.org/officeDocument/2006/relationships/hyperlink" Target="https://www.npr.org/2020/03/12/814873931/pelosi-negotiates-changes-to-coronavirus-bill-as-congress-scrambles-to-respond" TargetMode="External"/><Relationship Id="rId4" Type="http://schemas.openxmlformats.org/officeDocument/2006/relationships/hyperlink" Target="https://appropriations.house.gov/sites/democrats.appropriations.house.gov/files/Families%20First%20summary.pdf" TargetMode="Externa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JustinWolfers/status/1238288579765440513" TargetMode="External"/><Relationship Id="rId3" Type="http://schemas.openxmlformats.org/officeDocument/2006/relationships/hyperlink" Target="https://apnews.com/11f31cb7dcc8ea53a5f18e082e0d3fa7?utm_source=Twitter&amp;utm_campaign=SocialFlow&amp;utm_medium=AP" TargetMode="External"/><Relationship Id="rId7" Type="http://schemas.openxmlformats.org/officeDocument/2006/relationships/hyperlink" Target="https://www.cnbc.com/2020/03/12/fed-to-pump-more-than-500-billion-into-short-term-bank-funding-expand-types-of-security-purchases.html?&amp;amp&amp;qsearchterm=jeff%20cox" TargetMode="External"/><Relationship Id="rId12" Type="http://schemas.openxmlformats.org/officeDocument/2006/relationships/hyperlink" Target="https://www.nytimes.com/2020/03/14/us/politics/congress-coronavirus-bill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cnbc.com/2020/03/13/fed-increasingly-expected-to-cut-interest-rates-to-zero-next-week.html" TargetMode="External"/><Relationship Id="rId11" Type="http://schemas.openxmlformats.org/officeDocument/2006/relationships/hyperlink" Target="https://appropriations.house.gov/sites/democrats.appropriations.house.gov/files/Coronavirus%20Supp%20Summary%203.4.20.pdf" TargetMode="External"/><Relationship Id="rId5" Type="http://schemas.openxmlformats.org/officeDocument/2006/relationships/hyperlink" Target="https://www.usa.gov/coronavirus" TargetMode="External"/><Relationship Id="rId10" Type="http://schemas.openxmlformats.org/officeDocument/2006/relationships/hyperlink" Target="https://www.wsj.com/articles/u-s-treasury-likely-to-push-back-april-15-tax-filing-deadline-sources-11583897351" TargetMode="External"/><Relationship Id="rId4" Type="http://schemas.openxmlformats.org/officeDocument/2006/relationships/hyperlink" Target="https://www.cnbc.com/2020/03/16/fed-says-it-will-offer-an-additional-500-billion-in-overnight-repo-funding-markets.html" TargetMode="External"/><Relationship Id="rId9" Type="http://schemas.openxmlformats.org/officeDocument/2006/relationships/hyperlink" Target="https://www.wsj.com/articles/u-s-treasury-to-help-advance-funds-to-employers-for-paid-sick-leave-11584275421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i.org/covid-2019-action-tracker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i.org/covid-2019-action-tracker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nbcnewyork.com/news/coronavirus/nypd-to-enforce-closures-as-nyc-celebrates-st-patricks-day-with-no-parade-no-bars/2330440/" TargetMode="External"/><Relationship Id="rId4" Type="http://schemas.openxmlformats.org/officeDocument/2006/relationships/hyperlink" Target="https://www.sfexaminer.com/news/in-defining-moment-san-francisco-to-order-residents-to-stay-home-over-coronaviru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“President Trump Expands Telehealth Benefits for Medicare Beneficiaries During COVID-19 Outbreak,” CMS, March 17, 2020,</a:t>
            </a:r>
          </a:p>
          <a:p>
            <a:r>
              <a:rPr lang="en-US" dirty="0">
                <a:hlinkClick r:id="rId3"/>
              </a:rPr>
              <a:t>https://www.cms.gov/newsroom/press-releases/president-trump-expands-telehealth-benefits-medicare-beneficiaries-during-covid-19-outbreak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“Trump boosts telehealth services in the fight against coronavirus,” CNN, March</a:t>
            </a:r>
            <a:r>
              <a:rPr lang="en-US" baseline="0" dirty="0"/>
              <a:t> 14, 2020,</a:t>
            </a:r>
          </a:p>
          <a:p>
            <a:r>
              <a:rPr lang="en-US" dirty="0">
                <a:hlinkClick r:id="rId4"/>
              </a:rPr>
              <a:t>https://www.cnn.com/2020/03/14/politics/telehealth-us-federal-response-coronavirus/index.html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“Trump declared the coronavirus pandemic a national emergency. What does that mean?” USA</a:t>
            </a:r>
            <a:r>
              <a:rPr lang="en-US" baseline="0" dirty="0"/>
              <a:t> Today, March 13, 2020,</a:t>
            </a:r>
          </a:p>
          <a:p>
            <a:r>
              <a:rPr lang="en-US" dirty="0">
                <a:hlinkClick r:id="rId5"/>
              </a:rPr>
              <a:t>https://www.usatoday.com/story/news/politics/2020/03/13/coronavirus-national-emergency-questions-answers-trump/5026463002/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2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r>
              <a:rPr lang="en-US" dirty="0"/>
              <a:t>Andrew </a:t>
            </a:r>
            <a:r>
              <a:rPr lang="en-US" dirty="0" err="1"/>
              <a:t>Restuccia</a:t>
            </a:r>
            <a:r>
              <a:rPr lang="en-US" dirty="0"/>
              <a:t>, Andrew</a:t>
            </a:r>
            <a:r>
              <a:rPr lang="en-US" baseline="0" dirty="0"/>
              <a:t> </a:t>
            </a:r>
            <a:r>
              <a:rPr lang="en-US" baseline="0" dirty="0" err="1"/>
              <a:t>Duehren</a:t>
            </a:r>
            <a:r>
              <a:rPr lang="en-US" baseline="0" dirty="0"/>
              <a:t>, and Lindsay Wise, “U.S. Seeks to Send Checks to Americans as Part of Stimulus Package,” </a:t>
            </a:r>
            <a:r>
              <a:rPr lang="en-US" i="1" baseline="0" dirty="0"/>
              <a:t>The Wall Street Journal</a:t>
            </a:r>
            <a:r>
              <a:rPr lang="en-US" baseline="0" dirty="0"/>
              <a:t>, March 17, 2020,</a:t>
            </a:r>
            <a:endParaRPr lang="en-US" dirty="0"/>
          </a:p>
          <a:p>
            <a:r>
              <a:rPr lang="en-US" dirty="0">
                <a:hlinkClick r:id="rId3"/>
              </a:rPr>
              <a:t>https://www.wsj.com/articles/trump-administration-seeking-850-billion-stimulus-package-11584448802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Erica Werner and Jeff Stein, “White House coronavirus plan aims to send $2,000 to many Americans, includes $300 billion for small businesses,” </a:t>
            </a:r>
            <a:r>
              <a:rPr lang="en-US" i="1" dirty="0"/>
              <a:t>The Washington Post</a:t>
            </a:r>
            <a:r>
              <a:rPr lang="en-US" dirty="0"/>
              <a:t>, March 18, 2020,</a:t>
            </a:r>
          </a:p>
          <a:p>
            <a:r>
              <a:rPr lang="en-US" dirty="0">
                <a:hlinkClick r:id="rId4"/>
              </a:rPr>
              <a:t>https://www.washingtonpost.com/business/2020/03/18/trump-coronavirus-economic-plan/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“H.R.6074 - Coronavirus Preparedness and Response Supplemental Appropriations Act, 2020,” Congress.gov,</a:t>
            </a:r>
            <a:r>
              <a:rPr lang="en-US" baseline="0" dirty="0"/>
              <a:t> accessed March 18, 2020,</a:t>
            </a:r>
            <a:endParaRPr lang="en-US" dirty="0"/>
          </a:p>
          <a:p>
            <a:r>
              <a:rPr lang="en-US" dirty="0">
                <a:hlinkClick r:id="rId5"/>
              </a:rPr>
              <a:t>https://www.congress.gov/bill/116th-congress/house-bill/6074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“H.R.6201 - Families First Coronavirus Response Act,” Congress.gov, accessed March 18, 2020,</a:t>
            </a:r>
          </a:p>
          <a:p>
            <a:r>
              <a:rPr lang="en-US" dirty="0">
                <a:hlinkClick r:id="rId6"/>
              </a:rPr>
              <a:t>https://www.congress.gov/bill/116th-congress/house-bill/6201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03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r>
              <a:rPr lang="en-US" dirty="0"/>
              <a:t>“H.R.6074 - Coronavirus Preparedness and Response Supplemental Appropriations Act, 2020,” Congress.gov, Accessed March 6,</a:t>
            </a:r>
            <a:r>
              <a:rPr lang="en-US" baseline="0" dirty="0"/>
              <a:t> 2020, </a:t>
            </a:r>
            <a:r>
              <a:rPr lang="en-US" dirty="0">
                <a:hlinkClick r:id="rId3"/>
              </a:rPr>
              <a:t>https://congress.gov/bill/116th-congress/house-bill/6074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9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“H.R.6201 - Families First Coronavirus Response Act,” Congress.gov, Accessed on March 16, 2020, at 12:00 pm,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linkClick r:id="rId3"/>
              </a:rPr>
              <a:t>https://www.congress.gov/bill/116th-congress/house-bill/6201/all-actions-without-amendments?q=%7B%22search%22%3A%5B%22HR+6201%22%5D%7D&amp;s=1&amp;r=1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b="0" baseline="0" dirty="0"/>
              <a:t>H.R. 6201, FAMILIES FIRST CORONAVIRUS RESPONSE ACT: Title-By-Title Summary,” House Appropriations Committee, Accessed on March 12, 2020,</a:t>
            </a:r>
          </a:p>
          <a:p>
            <a:r>
              <a:rPr lang="en-US" dirty="0">
                <a:hlinkClick r:id="rId4"/>
              </a:rPr>
              <a:t>https://appropriations.house.gov/sites/democrats.appropriations.house.gov/files/Families%20First%20summary.pdf</a:t>
            </a:r>
            <a:endParaRPr lang="en-US" dirty="0"/>
          </a:p>
          <a:p>
            <a:endParaRPr lang="en-US" b="0" baseline="0" dirty="0"/>
          </a:p>
          <a:p>
            <a:r>
              <a:rPr lang="en-US" b="0" baseline="0" dirty="0"/>
              <a:t>Deirdre Walsh, “Pelosi To Bring Coronavirus Bill To House Floor Thursday,” NPR, March 12, 2020,</a:t>
            </a:r>
          </a:p>
          <a:p>
            <a:r>
              <a:rPr lang="en-US" dirty="0">
                <a:hlinkClick r:id="rId5"/>
              </a:rPr>
              <a:t>https://www.npr.org/2020/03/12/814873931/pelosi-negotiates-changes-to-coronavirus-bill-as-congress-scrambles-to-respond</a:t>
            </a:r>
            <a:endParaRPr lang="en-US" dirty="0"/>
          </a:p>
          <a:p>
            <a:endParaRPr lang="en-US" b="0" baseline="0" dirty="0"/>
          </a:p>
          <a:p>
            <a:r>
              <a:rPr lang="en-US" b="0" baseline="0" dirty="0"/>
              <a:t>Anna North, "Millions of American workers are left out of the coronavirus paid leave bill," </a:t>
            </a:r>
            <a:r>
              <a:rPr lang="en-US" b="0" baseline="0" dirty="0" err="1"/>
              <a:t>Vox</a:t>
            </a:r>
            <a:r>
              <a:rPr lang="en-US" b="0" baseline="0" dirty="0"/>
              <a:t>, March 17, 2020,</a:t>
            </a:r>
          </a:p>
          <a:p>
            <a:r>
              <a:rPr lang="en-US" dirty="0">
                <a:hlinkClick r:id="rId6"/>
              </a:rPr>
              <a:t>https://www.vox.com/2020/3/17/21183388/coronavirus-paid-sick-leave-family-covid-19</a:t>
            </a:r>
            <a:r>
              <a:rPr lang="en-US" dirty="0"/>
              <a:t>.</a:t>
            </a:r>
          </a:p>
          <a:p>
            <a:endParaRPr lang="en-US" b="0" baseline="0" dirty="0"/>
          </a:p>
          <a:p>
            <a:endParaRPr lang="en-US" b="0" baseline="0" dirty="0"/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3F0B2D-7785-4EC0-9F4A-91A1149DEB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69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endParaRPr lang="en-US" dirty="0"/>
          </a:p>
          <a:p>
            <a:r>
              <a:rPr lang="en-US" dirty="0"/>
              <a:t>Christopher </a:t>
            </a:r>
            <a:r>
              <a:rPr lang="en-US" dirty="0" err="1"/>
              <a:t>Rugabar</a:t>
            </a:r>
            <a:r>
              <a:rPr lang="en-US" dirty="0"/>
              <a:t>, "Fed launches 2 emergency programs last seen in 2008 crisis," Associated Press, March 17, 2020,</a:t>
            </a:r>
          </a:p>
          <a:p>
            <a:r>
              <a:rPr lang="en-US" dirty="0">
                <a:hlinkClick r:id="rId3"/>
              </a:rPr>
              <a:t>https://apnews.com/11f31cb7dcc8ea53a5f18e082e0d3fa7?utm_source=Twitter&amp;utm_campaign=SocialFlow&amp;utm_medium=AP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Jeff Cox, "Fed says it will offer an additional $500 billion in overnight repo funding markets," CNBC, March 16, 2020,</a:t>
            </a:r>
          </a:p>
          <a:p>
            <a:r>
              <a:rPr lang="en-US" dirty="0">
                <a:hlinkClick r:id="rId4"/>
              </a:rPr>
              <a:t>https://www.cnbc.com/2020/03/16/fed-says-it-will-offer-an-additional-500-billion-in-overnight-repo-funding-markets.html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"Government Response to Coronavirus, COVID-19," usa.gov, Accessed March 18, 2020,</a:t>
            </a:r>
          </a:p>
          <a:p>
            <a:r>
              <a:rPr lang="en-US" dirty="0">
                <a:hlinkClick r:id="rId5"/>
              </a:rPr>
              <a:t>https://www.usa.gov/coronavirus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Patti </a:t>
            </a:r>
            <a:r>
              <a:rPr lang="en-US" dirty="0" err="1"/>
              <a:t>Domm</a:t>
            </a:r>
            <a:r>
              <a:rPr lang="en-US" dirty="0"/>
              <a:t>, "Fed increasingly expected to cut interest rates to zero next week," CNBC, March 13, 2020,</a:t>
            </a:r>
          </a:p>
          <a:p>
            <a:r>
              <a:rPr lang="en-US" dirty="0">
                <a:hlinkClick r:id="rId6"/>
              </a:rPr>
              <a:t>https://www.cnbc.com/2020/03/13/fed-increasingly-expected-to-cut-interest-rates-to-zero-next-week.html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Jeff Cox, "Fed to pump in more than $1 trillion in dramatic ramping up of market intervention amid coronavirus meltdown," CNBC, March 12, 2020,</a:t>
            </a:r>
          </a:p>
          <a:p>
            <a:r>
              <a:rPr lang="en-US" dirty="0">
                <a:hlinkClick r:id="rId7"/>
              </a:rPr>
              <a:t>https://www.cnbc.com/2020/03/12/fed-to-pump-more-than-500-billion-into-short-term-bank-funding-expand-types-of-security-purchases.html?&amp;amp&amp;qsearchterm=jeff%20cox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@</a:t>
            </a:r>
            <a:r>
              <a:rPr lang="en-US" dirty="0" err="1"/>
              <a:t>JustinWolfers</a:t>
            </a:r>
            <a:r>
              <a:rPr lang="en-US" dirty="0"/>
              <a:t>, Twitter, March 12, 2020,</a:t>
            </a:r>
          </a:p>
          <a:p>
            <a:r>
              <a:rPr lang="en-US" dirty="0">
                <a:hlinkClick r:id="rId8"/>
              </a:rPr>
              <a:t>https://twitter.com/JustinWolfers/status/1238288579765440513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Kate Davidson, "U.S. Treasury to Help Advance Funds to Employers for Paid Sick Leave," The Wall Street Journal,  March 15, 2020,</a:t>
            </a:r>
          </a:p>
          <a:p>
            <a:r>
              <a:rPr lang="en-US" dirty="0">
                <a:hlinkClick r:id="rId9"/>
              </a:rPr>
              <a:t>https://www.wsj.com/articles/u-s-treasury-to-help-advance-funds-to-employers-for-paid-sick-leave-11584275421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Kate Davidson, Richard Rubin, and Andrew </a:t>
            </a:r>
            <a:r>
              <a:rPr lang="en-US" dirty="0" err="1"/>
              <a:t>Restuccia</a:t>
            </a:r>
            <a:r>
              <a:rPr lang="en-US" dirty="0"/>
              <a:t>, "Trump Administration to Delay April 15 Tax Deadline for Most Individuals," The Wall Street Journal, March 11, 2020,</a:t>
            </a:r>
          </a:p>
          <a:p>
            <a:r>
              <a:rPr lang="en-US" dirty="0">
                <a:hlinkClick r:id="rId10"/>
              </a:rPr>
              <a:t>https://www.wsj.com/articles/u-s-treasury-likely-to-push-back-april-15-tax-filing-deadline-sources-11583897351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"H.R. 6074, CORONAVIRUS PREPAREDNESS AND RESPONSE SUPPLEMENTAL APPROPRIATIONS ACT, 2020," House Appropriations Committee, Accessed March 15, 2020,</a:t>
            </a:r>
          </a:p>
          <a:p>
            <a:r>
              <a:rPr lang="en-US" dirty="0">
                <a:hlinkClick r:id="rId11"/>
              </a:rPr>
              <a:t>https://appropriations.house.gov/sites/democrats.appropriations.house.gov/files/Coronavirus%20Supp%20Summary%203.4.20.pdf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Emily Cochrane and Jim </a:t>
            </a:r>
            <a:r>
              <a:rPr lang="en-US" dirty="0" err="1"/>
              <a:t>Tankersley</a:t>
            </a:r>
            <a:r>
              <a:rPr lang="en-US" dirty="0"/>
              <a:t>,"Here’s What’s in Congress’s Emergency Coronavirus Bill," The New York Times, March 14, 2020,</a:t>
            </a:r>
          </a:p>
          <a:p>
            <a:r>
              <a:rPr lang="en-US" dirty="0">
                <a:hlinkClick r:id="rId12"/>
              </a:rPr>
              <a:t>https://www.nytimes.com/2020/03/14/us/politics/congress-coronavirus-bill.html</a:t>
            </a:r>
            <a:r>
              <a:rPr lang="en-US" dirty="0"/>
              <a:t>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87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"COVID-2019 Action Tracker," American Enterprise Institute, Accessed March 17, 2020,</a:t>
            </a:r>
          </a:p>
          <a:p>
            <a:r>
              <a:rPr lang="en-US" dirty="0">
                <a:hlinkClick r:id="rId3"/>
              </a:rPr>
              <a:t>https://www.aei.org/covid-2019-action-tracker/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96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  <a:p>
            <a:endParaRPr lang="en-US" dirty="0"/>
          </a:p>
          <a:p>
            <a:r>
              <a:rPr lang="en-US" dirty="0"/>
              <a:t>"COVID-2019 Action Tracker," American Enterprise Institute, Accessed March 17, 2020,</a:t>
            </a:r>
          </a:p>
          <a:p>
            <a:r>
              <a:rPr lang="en-US" dirty="0">
                <a:hlinkClick r:id="rId3"/>
              </a:rPr>
              <a:t>https://www.aei.org/covid-2019-action-tracker/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Joshua Sabatini and Michael Barba, "In ‘defining moment,’ San Francisco to order residents to stay home over coronavirus," San Francisco Examiner, Accessed March 16, 2020,</a:t>
            </a:r>
          </a:p>
          <a:p>
            <a:r>
              <a:rPr lang="en-US" dirty="0">
                <a:hlinkClick r:id="rId4"/>
              </a:rPr>
              <a:t>https://www.sfexaminer.com/news/in-defining-moment-san-francisco-to-order-residents-to-stay-home-over-coronavirus/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"Mayor Warns NYC to Prepare for Potential Shelter-in-Place Order Amid ‘Fast-Growing Crisis’," NBC New York, March 17, 2020,</a:t>
            </a:r>
          </a:p>
          <a:p>
            <a:r>
              <a:rPr lang="en-US" dirty="0">
                <a:hlinkClick r:id="rId5"/>
              </a:rPr>
              <a:t>https://www.nbcnewyork.com/news/coronavirus/nypd-to-enforce-closures-as-nyc-celebrates-st-patricks-day-with-no-parade-no-bars/2330440/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F0B2D-7785-4EC0-9F4A-91A1149DEB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66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5" y="274320"/>
            <a:ext cx="2080349" cy="27432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tif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On March 13, President Trump issued an executive order declaring the Novel Coronavirus (COVID-19) pandemic a national emergency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775159" y="1937136"/>
            <a:ext cx="2956465" cy="4275777"/>
            <a:chOff x="5775159" y="1479934"/>
            <a:chExt cx="2956465" cy="4275777"/>
          </a:xfrm>
        </p:grpSpPr>
        <p:sp>
          <p:nvSpPr>
            <p:cNvPr id="6" name="Rectangle 5"/>
            <p:cNvSpPr/>
            <p:nvPr/>
          </p:nvSpPr>
          <p:spPr>
            <a:xfrm>
              <a:off x="5775159" y="1995136"/>
              <a:ext cx="2938312" cy="37605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75159" y="2423758"/>
              <a:ext cx="2956465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Telehealth provisions</a:t>
              </a:r>
            </a:p>
            <a:p>
              <a:pPr algn="ctr"/>
              <a:endParaRPr lang="en-US" sz="600" b="1" dirty="0"/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/>
                <a:t>Trump administration plans to waive certain federal rules to increase the number of doctors able to provide remote care in states other than where they are licensed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/>
                <a:t>For the rules to go into effect, governors must use emergency powers to allow those doctors permission to practice within their state</a:t>
              </a:r>
            </a:p>
            <a:p>
              <a:pPr marL="171450" indent="-1714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/>
                <a:t>Under this order, CMS expanded Medicare’s telehealth benefits, allowing beneficiaries to receive previously denied services, including common office visits and preventative health screenings from their homes</a:t>
              </a:r>
              <a:endParaRPr lang="en-US" sz="1100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813808" y="1479934"/>
              <a:ext cx="914400" cy="914400"/>
              <a:chOff x="6813808" y="1479934"/>
              <a:chExt cx="914400" cy="9144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6813808" y="1479934"/>
                <a:ext cx="914400" cy="914400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354" t="21336" r="17098" b="21749"/>
              <a:stretch/>
            </p:blipFill>
            <p:spPr>
              <a:xfrm>
                <a:off x="6913481" y="1610088"/>
                <a:ext cx="715053" cy="593710"/>
              </a:xfrm>
              <a:prstGeom prst="rect">
                <a:avLst/>
              </a:prstGeom>
            </p:spPr>
          </p:pic>
        </p:grpSp>
      </p:grpSp>
      <p:sp>
        <p:nvSpPr>
          <p:cNvPr id="9" name="Text Placeholder 18"/>
          <p:cNvSpPr txBox="1">
            <a:spLocks/>
          </p:cNvSpPr>
          <p:nvPr/>
        </p:nvSpPr>
        <p:spPr bwMode="auto">
          <a:xfrm>
            <a:off x="404807" y="6220588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rgbClr val="000000">
                    <a:lumMod val="50000"/>
                    <a:lumOff val="50000"/>
                  </a:srgbClr>
                </a:solidFill>
                <a:latin typeface="Georgia"/>
                <a:cs typeface="Georgia"/>
              </a:rPr>
              <a:t>Sources: CMS, CNN, USA Today</a:t>
            </a:r>
          </a:p>
        </p:txBody>
      </p:sp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34059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Molly Newell | Slide last updated on: March 18, 2020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1620" y="1397961"/>
            <a:ext cx="8330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Key takeaways from the Proclamation on Declaring a National Emergency Concerning the Novel Coronavirus Disease (COVID-19) Outbreak: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86440" y="2343454"/>
            <a:ext cx="5195902" cy="914400"/>
            <a:chOff x="486440" y="2343454"/>
            <a:chExt cx="5195902" cy="914400"/>
          </a:xfrm>
        </p:grpSpPr>
        <p:sp>
          <p:nvSpPr>
            <p:cNvPr id="15" name="TextBox 14"/>
            <p:cNvSpPr txBox="1"/>
            <p:nvPr/>
          </p:nvSpPr>
          <p:spPr>
            <a:xfrm>
              <a:off x="1509373" y="2385156"/>
              <a:ext cx="417296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Trump declared the emergency under the 1988 Stafford Act, </a:t>
              </a:r>
              <a:r>
                <a:rPr lang="en-US" sz="1200" b="1" dirty="0"/>
                <a:t>freeing up Federal Emergency Management Agency (FEMA) funds </a:t>
              </a:r>
              <a:r>
                <a:rPr lang="en-US" sz="1200" dirty="0"/>
                <a:t>to address COVID-19. White House estimates place the figure at around $40 billion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486440" y="2343454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347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95300" y="3693639"/>
            <a:ext cx="5187042" cy="914400"/>
            <a:chOff x="495300" y="3753682"/>
            <a:chExt cx="5187042" cy="914400"/>
          </a:xfrm>
        </p:grpSpPr>
        <p:sp>
          <p:nvSpPr>
            <p:cNvPr id="16" name="TextBox 15"/>
            <p:cNvSpPr txBox="1"/>
            <p:nvPr/>
          </p:nvSpPr>
          <p:spPr>
            <a:xfrm>
              <a:off x="1509373" y="3795384"/>
              <a:ext cx="417296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Trump also declared an emergency under the National Emergencies Act, </a:t>
              </a:r>
              <a:r>
                <a:rPr lang="en-US" sz="1200" b="1" dirty="0"/>
                <a:t>allowing HHS to modify or waive regulations </a:t>
              </a:r>
              <a:r>
                <a:rPr lang="en-US" sz="1200" dirty="0"/>
                <a:t>for Medicare, Medicaid, and other programs, including provisions to expand telehealth access 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495300" y="3753682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2353" y="5043824"/>
            <a:ext cx="5189991" cy="914400"/>
            <a:chOff x="492353" y="5043824"/>
            <a:chExt cx="5189991" cy="914400"/>
          </a:xfrm>
        </p:grpSpPr>
        <p:sp>
          <p:nvSpPr>
            <p:cNvPr id="14" name="TextBox 13"/>
            <p:cNvSpPr txBox="1"/>
            <p:nvPr/>
          </p:nvSpPr>
          <p:spPr>
            <a:xfrm>
              <a:off x="1456236" y="5085526"/>
              <a:ext cx="42261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This emergency declaration is </a:t>
              </a:r>
              <a:r>
                <a:rPr lang="en-US" sz="1200" b="1" dirty="0"/>
                <a:t>stronger than the “public health” emergency announced in late January</a:t>
              </a:r>
              <a:r>
                <a:rPr lang="en-US" sz="1200" dirty="0"/>
                <a:t>, which was technically issued by HHS and made it easier for states to redirect staff responding to COVID-19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492353" y="5043824"/>
              <a:ext cx="914400" cy="9144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87" y="2316377"/>
            <a:ext cx="941477" cy="941477"/>
          </a:xfrm>
          <a:prstGeom prst="rect">
            <a:avLst/>
          </a:prstGeom>
          <a:noFill/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4" y="3646458"/>
            <a:ext cx="1051560" cy="10515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8" y="4891542"/>
            <a:ext cx="1197864" cy="1197864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590551C-EE37-4FB8-9D15-04964F8CB418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95D947B-A0FF-4F74-8725-15629D615E0C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8C15394E-A572-4102-9233-8ADC75421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388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6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34059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Zachary Goldstein | Slide last updated on: March 18, 2020</a:t>
            </a:r>
          </a:p>
        </p:txBody>
      </p:sp>
      <p:sp>
        <p:nvSpPr>
          <p:cNvPr id="17" name="Text Placeholder 18"/>
          <p:cNvSpPr txBox="1">
            <a:spLocks/>
          </p:cNvSpPr>
          <p:nvPr/>
        </p:nvSpPr>
        <p:spPr bwMode="auto">
          <a:xfrm>
            <a:off x="404807" y="6220588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The Wall Street Journal, The Washington Post, Congress.gov.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F7C903-9585-EB47-8EBB-0D89A36D4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>
            <a:normAutofit/>
          </a:bodyPr>
          <a:lstStyle/>
          <a:p>
            <a:r>
              <a:rPr lang="en-US" dirty="0"/>
              <a:t>The Trump administration is proposing around $1 trillion in stimulus spending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58566" y="1507776"/>
            <a:ext cx="3026869" cy="738664"/>
            <a:chOff x="1805138" y="1493201"/>
            <a:chExt cx="3026869" cy="73866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0A506BB-8CA4-A145-804B-E0482DE902B3}"/>
                </a:ext>
              </a:extLst>
            </p:cNvPr>
            <p:cNvSpPr txBox="1">
              <a:spLocks/>
            </p:cNvSpPr>
            <p:nvPr/>
          </p:nvSpPr>
          <p:spPr>
            <a:xfrm>
              <a:off x="2536224" y="1493201"/>
              <a:ext cx="2295783" cy="738664"/>
            </a:xfrm>
            <a:prstGeom prst="rect">
              <a:avLst/>
            </a:prstGeom>
            <a:noFill/>
          </p:spPr>
          <p:txBody>
            <a:bodyPr wrap="square" tIns="91440" bIns="91440" rtlCol="0">
              <a:spAutoFit/>
            </a:bodyPr>
            <a:lstStyle/>
            <a:p>
              <a:r>
                <a:rPr lang="en-US" sz="1200" dirty="0">
                  <a:latin typeface="+mj-lt"/>
                </a:rPr>
                <a:t>Trump administration proposal: Around </a:t>
              </a:r>
              <a:r>
                <a:rPr lang="en-US" sz="1200" b="1" dirty="0">
                  <a:latin typeface="+mj-lt"/>
                </a:rPr>
                <a:t>$1 trillion </a:t>
              </a:r>
              <a:r>
                <a:rPr lang="en-US" sz="1200" dirty="0">
                  <a:latin typeface="+mj-lt"/>
                </a:rPr>
                <a:t>in stimulus spending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8593C2F-B56C-B94D-8687-85137B0958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05138" y="1519633"/>
              <a:ext cx="684992" cy="685800"/>
            </a:xfrm>
            <a:prstGeom prst="ellipse">
              <a:avLst/>
            </a:prstGeom>
            <a:ln w="28575">
              <a:solidFill>
                <a:srgbClr val="A02C1C"/>
              </a:solidFill>
            </a:ln>
          </p:spPr>
        </p:pic>
      </p:grpSp>
      <p:sp>
        <p:nvSpPr>
          <p:cNvPr id="14" name="Rectangle 14">
            <a:extLst>
              <a:ext uri="{FF2B5EF4-FFF2-40B4-BE49-F238E27FC236}">
                <a16:creationId xmlns:a16="http://schemas.microsoft.com/office/drawing/2014/main" id="{19F6639E-DA59-DA44-9A2A-D767ED60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3425203"/>
            <a:ext cx="8412480" cy="228823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Congress’s multi-phase response to the COVID-19 outbreak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19F6639E-DA59-DA44-9A2A-D767ED60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12" y="3972963"/>
            <a:ext cx="2154631" cy="223683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solidFill>
                  <a:schemeClr val="bg1"/>
                </a:solidFill>
                <a:latin typeface="+mj-lt"/>
              </a:rPr>
              <a:t>Phase 1: </a:t>
            </a:r>
            <a:r>
              <a:rPr lang="en-US" altLang="en-US" sz="1200" dirty="0">
                <a:solidFill>
                  <a:schemeClr val="bg1"/>
                </a:solidFill>
                <a:latin typeface="+mj-lt"/>
              </a:rPr>
              <a:t>H.R. 6074 — Coronavirus Preparedness and Response Supplemental Appropriations Act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chemeClr val="bg1"/>
              </a:solidFill>
              <a:latin typeface="+mj-lt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</a:rPr>
              <a:t>$8.3 billion in COVID-19 response funding for developing a vaccine and preventing further spread of the virus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</a:rPr>
              <a:t>Became law on 3/6/20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19F6639E-DA59-DA44-9A2A-D767ED60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7491" y="3972963"/>
            <a:ext cx="2154631" cy="2236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1200" b="1" dirty="0">
                <a:latin typeface="+mj-lt"/>
              </a:rPr>
              <a:t>Phase 2: </a:t>
            </a:r>
            <a:r>
              <a:rPr lang="en-US" altLang="en-US" sz="1200" dirty="0"/>
              <a:t>H.R. 6201 — Families First Coronavirus Response Act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US" altLang="en-US" sz="1200" dirty="0">
              <a:latin typeface="+mj-lt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latin typeface="+mj-lt"/>
              </a:rPr>
              <a:t>$100 billion in worker assistance, including emergency paid sick leave, food assistance, and unemployment payments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latin typeface="+mj-lt"/>
              </a:rPr>
              <a:t>Working its way through Congress and could pass the Senate soon</a:t>
            </a: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19F6639E-DA59-DA44-9A2A-D767ED60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469" y="3972963"/>
            <a:ext cx="2154631" cy="2236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Phase 3: </a:t>
            </a:r>
            <a:r>
              <a:rPr lang="en-US" altLang="en-US" sz="1200" dirty="0">
                <a:latin typeface="+mj-lt"/>
              </a:rPr>
              <a:t>Stimulus package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latin typeface="+mj-lt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latin typeface="+mj-lt"/>
              </a:rPr>
              <a:t>Trump administration is proposing a stimulus of approximately $1 trillion that includes direct payments to Americans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200" dirty="0">
                <a:latin typeface="+mj-lt"/>
              </a:rPr>
              <a:t>Senate Democrats are proposing their own $750 billion stimulus package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03057" y="5091378"/>
            <a:ext cx="731520" cy="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815035" y="5091378"/>
            <a:ext cx="731520" cy="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3">
            <a:extLst>
              <a:ext uri="{FF2B5EF4-FFF2-40B4-BE49-F238E27FC236}">
                <a16:creationId xmlns:a16="http://schemas.microsoft.com/office/drawing/2014/main" id="{DE374149-9846-F743-B936-4F74141B0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20" y="3690384"/>
            <a:ext cx="276601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chemeClr val="accent5">
                    <a:lumMod val="75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Became law   </a:t>
            </a:r>
            <a:r>
              <a:rPr lang="en-US" altLang="en-US" sz="1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In progress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2140" y="2303513"/>
            <a:ext cx="13869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+mj-lt"/>
              </a:rPr>
              <a:t>Two iterations of </a:t>
            </a:r>
            <a:r>
              <a:rPr lang="en-US" sz="1000" b="1" dirty="0">
                <a:latin typeface="+mj-lt"/>
              </a:rPr>
              <a:t>$250 billion in checks </a:t>
            </a:r>
            <a:r>
              <a:rPr lang="en-US" sz="1000" dirty="0">
                <a:latin typeface="+mj-lt"/>
              </a:rPr>
              <a:t>(of varying amounts, depending on income and family size) sent directly to Americans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48551" y="2631968"/>
            <a:ext cx="1437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+mj-lt"/>
              </a:rPr>
              <a:t>Around </a:t>
            </a:r>
            <a:r>
              <a:rPr lang="en-US" sz="1000" b="1" dirty="0">
                <a:latin typeface="+mj-lt"/>
              </a:rPr>
              <a:t>$50 billion</a:t>
            </a:r>
            <a:r>
              <a:rPr lang="en-US" sz="1000" dirty="0">
                <a:latin typeface="+mj-lt"/>
              </a:rPr>
              <a:t> in airline industry aid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21209" y="2555024"/>
            <a:ext cx="14083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+mj-lt"/>
              </a:rPr>
              <a:t>$300 billion </a:t>
            </a:r>
            <a:r>
              <a:rPr lang="en-US" sz="1000" dirty="0">
                <a:latin typeface="+mj-lt"/>
              </a:rPr>
              <a:t>for assistance to </a:t>
            </a:r>
            <a:r>
              <a:rPr lang="en-US" sz="1000" dirty="0"/>
              <a:t>small businesses</a:t>
            </a:r>
            <a:endParaRPr lang="en-US" sz="1000" dirty="0">
              <a:latin typeface="+mj-lt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12" y="2489123"/>
            <a:ext cx="685800" cy="6858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749" y="2489123"/>
            <a:ext cx="685800" cy="6858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160" y="2489123"/>
            <a:ext cx="685800" cy="6858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328378" y="2478080"/>
            <a:ext cx="1485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+mj-lt"/>
              </a:rPr>
              <a:t>$150 billion </a:t>
            </a:r>
            <a:r>
              <a:rPr lang="en-US" sz="1000" dirty="0">
                <a:latin typeface="+mj-lt"/>
              </a:rPr>
              <a:t>for assistance to </a:t>
            </a:r>
            <a:r>
              <a:rPr lang="en-US" sz="1000" dirty="0"/>
              <a:t>other industries (potentially hotels)</a:t>
            </a:r>
            <a:endParaRPr lang="en-US" sz="10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78" y="2489123"/>
            <a:ext cx="685800" cy="6858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C337814C-ACA0-4901-BFAD-4EC54138A8A2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0F26B96-BEE8-4522-AAA5-F2590F6E0798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32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3880CFEB-F6C1-4E04-9959-3955B1AE3FA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3390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979714" y="757881"/>
            <a:ext cx="7834386" cy="640080"/>
          </a:xfrm>
        </p:spPr>
        <p:txBody>
          <a:bodyPr>
            <a:normAutofit fontScale="90000"/>
          </a:bodyPr>
          <a:lstStyle/>
          <a:p>
            <a:r>
              <a:rPr lang="en-US" dirty="0"/>
              <a:t>H.R. 6074: Coronavirus Preparedness and Response Supplemental Appropriations Act, 2020</a:t>
            </a:r>
            <a:br>
              <a:rPr lang="en-US" dirty="0"/>
            </a:br>
            <a:endParaRPr lang="en-US" dirty="0"/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DCC663EF-F0C9-A045-B731-0AA2382F98DB}"/>
              </a:ext>
            </a:extLst>
          </p:cNvPr>
          <p:cNvSpPr/>
          <p:nvPr/>
        </p:nvSpPr>
        <p:spPr bwMode="auto">
          <a:xfrm>
            <a:off x="2074688" y="1761130"/>
            <a:ext cx="1724575" cy="37512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Passed House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3/4/20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82D77998-022A-D54E-8015-DACBA7789F52}"/>
              </a:ext>
            </a:extLst>
          </p:cNvPr>
          <p:cNvSpPr/>
          <p:nvPr/>
        </p:nvSpPr>
        <p:spPr bwMode="auto">
          <a:xfrm>
            <a:off x="475970" y="1761130"/>
            <a:ext cx="1724575" cy="37512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Introduced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3/4/20</a:t>
            </a:r>
          </a:p>
        </p:txBody>
      </p:sp>
      <p:sp>
        <p:nvSpPr>
          <p:cNvPr id="11" name="Chevron 10">
            <a:extLst>
              <a:ext uri="{FF2B5EF4-FFF2-40B4-BE49-F238E27FC236}">
                <a16:creationId xmlns:a16="http://schemas.microsoft.com/office/drawing/2014/main" id="{E5AEC562-D32E-B84E-97C5-37F0AAB9BFB1}"/>
              </a:ext>
            </a:extLst>
          </p:cNvPr>
          <p:cNvSpPr/>
          <p:nvPr/>
        </p:nvSpPr>
        <p:spPr bwMode="auto">
          <a:xfrm>
            <a:off x="5272124" y="1761130"/>
            <a:ext cx="1724575" cy="37512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To president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3/5/20</a:t>
            </a:r>
          </a:p>
        </p:txBody>
      </p:sp>
      <p:sp>
        <p:nvSpPr>
          <p:cNvPr id="12" name="Chevron 11">
            <a:extLst>
              <a:ext uri="{FF2B5EF4-FFF2-40B4-BE49-F238E27FC236}">
                <a16:creationId xmlns:a16="http://schemas.microsoft.com/office/drawing/2014/main" id="{A5212391-25E0-6841-92B0-FE3451A113DB}"/>
              </a:ext>
            </a:extLst>
          </p:cNvPr>
          <p:cNvSpPr/>
          <p:nvPr/>
        </p:nvSpPr>
        <p:spPr bwMode="auto">
          <a:xfrm>
            <a:off x="3673406" y="1761130"/>
            <a:ext cx="1724575" cy="37512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Passed Senate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3/5/20</a:t>
            </a:r>
          </a:p>
        </p:txBody>
      </p:sp>
      <p:sp>
        <p:nvSpPr>
          <p:cNvPr id="13" name="Chevron 12">
            <a:extLst>
              <a:ext uri="{FF2B5EF4-FFF2-40B4-BE49-F238E27FC236}">
                <a16:creationId xmlns:a16="http://schemas.microsoft.com/office/drawing/2014/main" id="{5EE5BB21-D690-7B4F-95B9-4E17A31BADAD}"/>
              </a:ext>
            </a:extLst>
          </p:cNvPr>
          <p:cNvSpPr/>
          <p:nvPr/>
        </p:nvSpPr>
        <p:spPr bwMode="auto">
          <a:xfrm>
            <a:off x="6870842" y="1761130"/>
            <a:ext cx="1724575" cy="37512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Signed into law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3/6/20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FAEAEEC-C722-C448-A40E-9C69A342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136" y="1467381"/>
            <a:ext cx="2389193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i="1" dirty="0">
                <a:latin typeface="+mj-lt"/>
              </a:rPr>
              <a:t>Bill at a glance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B3A360-C93C-7E47-B33B-93F2E2892988}"/>
              </a:ext>
            </a:extLst>
          </p:cNvPr>
          <p:cNvSpPr txBox="1"/>
          <p:nvPr/>
        </p:nvSpPr>
        <p:spPr>
          <a:xfrm>
            <a:off x="6210300" y="2242114"/>
            <a:ext cx="2247900" cy="2595040"/>
          </a:xfrm>
          <a:prstGeom prst="roundRect">
            <a:avLst>
              <a:gd name="adj" fmla="val 34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"/>
          </a:ln>
        </p:spPr>
        <p:txBody>
          <a:bodyPr wrap="square" lIns="91440" tIns="91440" rIns="91440" bIns="91440" rtlCol="0">
            <a:noAutofit/>
          </a:bodyPr>
          <a:lstStyle/>
          <a:p>
            <a:pPr>
              <a:spcAft>
                <a:spcPts val="400"/>
              </a:spcAft>
            </a:pPr>
            <a:r>
              <a:rPr lang="en-US" sz="1000" b="1" dirty="0">
                <a:latin typeface="+mj-lt"/>
              </a:rPr>
              <a:t>Status in Congress</a:t>
            </a:r>
          </a:p>
          <a:p>
            <a:pPr marL="117475" indent="-117475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b="1" dirty="0">
                <a:latin typeface="+mj-lt"/>
              </a:rPr>
              <a:t>House: </a:t>
            </a:r>
            <a:r>
              <a:rPr lang="en-US" sz="1000" dirty="0">
                <a:latin typeface="+mj-lt"/>
              </a:rPr>
              <a:t>Passed with a vote of 415-2</a:t>
            </a:r>
            <a:endParaRPr lang="en-US" sz="1000" b="1" dirty="0">
              <a:latin typeface="+mj-lt"/>
            </a:endParaRPr>
          </a:p>
          <a:p>
            <a:pPr marL="117475" indent="-117475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b="1" dirty="0">
                <a:latin typeface="+mj-lt"/>
              </a:rPr>
              <a:t>Senate: </a:t>
            </a:r>
            <a:r>
              <a:rPr lang="en-US" sz="1000" dirty="0"/>
              <a:t>Passed with a vote of 96-1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CD16E3-E028-034E-8E63-941B51C01507}"/>
              </a:ext>
            </a:extLst>
          </p:cNvPr>
          <p:cNvSpPr txBox="1"/>
          <p:nvPr/>
        </p:nvSpPr>
        <p:spPr>
          <a:xfrm>
            <a:off x="2133601" y="2242114"/>
            <a:ext cx="3910101" cy="2822945"/>
          </a:xfrm>
          <a:prstGeom prst="roundRect">
            <a:avLst>
              <a:gd name="adj" fmla="val 34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"/>
          </a:ln>
        </p:spPr>
        <p:txBody>
          <a:bodyPr wrap="square" lIns="91440" tIns="91440" rIns="91440" bIns="91440" rtlCol="0">
            <a:noAutofit/>
          </a:bodyPr>
          <a:lstStyle/>
          <a:p>
            <a:pPr>
              <a:spcAft>
                <a:spcPts val="400"/>
              </a:spcAft>
            </a:pPr>
            <a:r>
              <a:rPr lang="en-US" sz="1000" b="1" dirty="0">
                <a:latin typeface="+mj-lt"/>
              </a:rPr>
              <a:t>Bill overview</a:t>
            </a:r>
          </a:p>
          <a:p>
            <a:pPr marL="115888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Provides $8.3 billion in emergency funding in response to the coronavirus outbreak for:</a:t>
            </a:r>
          </a:p>
          <a:p>
            <a:pPr marL="403225" lvl="1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The development and manufacturing of vaccines and other supplies</a:t>
            </a:r>
          </a:p>
          <a:p>
            <a:pPr marL="403225" lvl="1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State, local and tribal public health agencies</a:t>
            </a:r>
          </a:p>
          <a:p>
            <a:pPr marL="403225" lvl="1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Loans for affected small businesses</a:t>
            </a:r>
          </a:p>
          <a:p>
            <a:pPr marL="403225" lvl="1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Evacuations and emergency preparedness activities</a:t>
            </a:r>
          </a:p>
          <a:p>
            <a:pPr marL="403225" lvl="1" indent="-115888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Humanitarian assistance for affected countries</a:t>
            </a:r>
          </a:p>
          <a:p>
            <a:pPr marL="169863" indent="-169863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The supplemental appropriations will be provided to the FDA, CDC,  NIH, Public Health and Social Services Emergency Fund, Small Business Administration, Department of State, and USAID</a:t>
            </a:r>
          </a:p>
          <a:p>
            <a:pPr marL="169863" indent="-169863">
              <a:lnSpc>
                <a:spcPct val="110000"/>
              </a:lnSpc>
              <a:spcAft>
                <a:spcPts val="5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cs typeface="Georgia"/>
              </a:rPr>
              <a:t>Designates the supplemental appropriations as emergency spending, which is exempt from discretionary spending limits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1D512C-D589-EA42-818B-395C6CE2BEEF}"/>
              </a:ext>
            </a:extLst>
          </p:cNvPr>
          <p:cNvSpPr txBox="1"/>
          <p:nvPr/>
        </p:nvSpPr>
        <p:spPr>
          <a:xfrm>
            <a:off x="475970" y="2244292"/>
            <a:ext cx="1541321" cy="1749478"/>
          </a:xfrm>
          <a:prstGeom prst="round2SameRect">
            <a:avLst>
              <a:gd name="adj1" fmla="val 4589"/>
              <a:gd name="adj2" fmla="val 374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  <a:prstDash val="lgDash"/>
          </a:ln>
        </p:spPr>
        <p:txBody>
          <a:bodyPr wrap="square" lIns="137160" tIns="91440" rIns="137160" bIns="137160" rtlCol="0">
            <a:noAutofit/>
          </a:bodyPr>
          <a:lstStyle/>
          <a:p>
            <a:endParaRPr lang="en-US" sz="110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512248-09DC-694C-B1A9-6F77E4BF0FE7}"/>
              </a:ext>
            </a:extLst>
          </p:cNvPr>
          <p:cNvSpPr txBox="1"/>
          <p:nvPr/>
        </p:nvSpPr>
        <p:spPr>
          <a:xfrm>
            <a:off x="404807" y="3398837"/>
            <a:ext cx="16959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+mj-lt"/>
              </a:rPr>
              <a:t>Rep. Nita Lowey</a:t>
            </a:r>
          </a:p>
          <a:p>
            <a:pPr algn="ctr"/>
            <a:r>
              <a:rPr lang="en-US" sz="1000" b="1" dirty="0">
                <a:latin typeface="+mj-lt"/>
              </a:rPr>
              <a:t>(D-NY-17)</a:t>
            </a:r>
          </a:p>
          <a:p>
            <a:pPr algn="ctr"/>
            <a:r>
              <a:rPr lang="en-US" sz="1000" i="1" dirty="0">
                <a:latin typeface="+mj-lt"/>
              </a:rPr>
              <a:t>Bill sponsor</a:t>
            </a:r>
          </a:p>
        </p:txBody>
      </p:sp>
      <p:sp>
        <p:nvSpPr>
          <p:cNvPr id="26" name="Google Shape;72;p7">
            <a:extLst>
              <a:ext uri="{FF2B5EF4-FFF2-40B4-BE49-F238E27FC236}">
                <a16:creationId xmlns:a16="http://schemas.microsoft.com/office/drawing/2014/main" id="{42D7A666-43EC-1F45-94FD-55CBE090D984}"/>
              </a:ext>
            </a:extLst>
          </p:cNvPr>
          <p:cNvSpPr txBox="1"/>
          <p:nvPr/>
        </p:nvSpPr>
        <p:spPr>
          <a:xfrm>
            <a:off x="404808" y="6422607"/>
            <a:ext cx="3043242" cy="340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rPr lang="en-US" sz="700" dirty="0">
                <a:latin typeface="Georgia"/>
                <a:ea typeface="Georgia"/>
                <a:cs typeface="Georgia"/>
                <a:sym typeface="Georgia"/>
              </a:rPr>
              <a:t>Ashley </a:t>
            </a:r>
            <a:r>
              <a:rPr lang="en-US" sz="700" dirty="0" err="1">
                <a:latin typeface="Georgia"/>
                <a:ea typeface="Georgia"/>
                <a:cs typeface="Georgia"/>
                <a:sym typeface="Georgia"/>
              </a:rPr>
              <a:t>Thieme</a:t>
            </a:r>
            <a:r>
              <a:rPr lang="en-US" sz="700" dirty="0">
                <a:latin typeface="Georgia"/>
                <a:ea typeface="Georgia"/>
                <a:cs typeface="Georgia"/>
                <a:sym typeface="Georgia"/>
              </a:rPr>
              <a:t> | Slide last updated on: March 6, 2020</a:t>
            </a:r>
            <a:endParaRPr sz="700"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73;p7">
            <a:extLst>
              <a:ext uri="{FF2B5EF4-FFF2-40B4-BE49-F238E27FC236}">
                <a16:creationId xmlns:a16="http://schemas.microsoft.com/office/drawing/2014/main" id="{4592189E-6B30-FE4E-B125-C592771DDFD1}"/>
              </a:ext>
            </a:extLst>
          </p:cNvPr>
          <p:cNvSpPr txBox="1"/>
          <p:nvPr/>
        </p:nvSpPr>
        <p:spPr>
          <a:xfrm>
            <a:off x="404807" y="6220588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700"/>
              <a:buFont typeface="Arial"/>
              <a:buNone/>
            </a:pPr>
            <a:r>
              <a:rPr lang="en-US" sz="700" dirty="0">
                <a:solidFill>
                  <a:srgbClr val="7F7F7F"/>
                </a:solidFill>
                <a:latin typeface="Georgia"/>
                <a:ea typeface="Georgia"/>
                <a:cs typeface="Georgia"/>
                <a:sym typeface="Georgia"/>
              </a:rPr>
              <a:t>Sources: Congress.gov.</a:t>
            </a:r>
            <a:endParaRPr sz="700" dirty="0">
              <a:solidFill>
                <a:srgbClr val="7F7F7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26" name="Picture 2" descr="Nita M. Lowe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2" b="9112"/>
          <a:stretch/>
        </p:blipFill>
        <p:spPr bwMode="auto">
          <a:xfrm>
            <a:off x="767324" y="2434829"/>
            <a:ext cx="958611" cy="958611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9" y="549674"/>
            <a:ext cx="617497" cy="61749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4FBB867D-CCFE-4AB3-ADEE-83D188E39C1D}"/>
              </a:ext>
            </a:extLst>
          </p:cNvPr>
          <p:cNvGrpSpPr/>
          <p:nvPr/>
        </p:nvGrpSpPr>
        <p:grpSpPr>
          <a:xfrm>
            <a:off x="495300" y="28111"/>
            <a:ext cx="2213610" cy="547821"/>
            <a:chOff x="495300" y="16536"/>
            <a:chExt cx="2213610" cy="54782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E210E57-D59F-412A-8894-D04A7CEE0942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37B81EB8-BC1D-4B4D-8DC2-BD97C61D3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176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196FC618-93E0-6445-83F5-73C0445460A0}"/>
              </a:ext>
            </a:extLst>
          </p:cNvPr>
          <p:cNvSpPr txBox="1"/>
          <p:nvPr/>
        </p:nvSpPr>
        <p:spPr>
          <a:xfrm>
            <a:off x="472231" y="2261810"/>
            <a:ext cx="1541321" cy="1745035"/>
          </a:xfrm>
          <a:prstGeom prst="round2SameRect">
            <a:avLst>
              <a:gd name="adj1" fmla="val 4589"/>
              <a:gd name="adj2" fmla="val 374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"/>
          </a:ln>
        </p:spPr>
        <p:txBody>
          <a:bodyPr wrap="square" lIns="137160" tIns="91440" rIns="137160" bIns="13716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FBC90E-502A-A54D-9BAE-6F74229062B0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B0BA6E9-47A1-ED4B-93F7-CB673726779A}"/>
              </a:ext>
            </a:extLst>
          </p:cNvPr>
          <p:cNvSpPr txBox="1"/>
          <p:nvPr/>
        </p:nvSpPr>
        <p:spPr>
          <a:xfrm>
            <a:off x="394924" y="3425303"/>
            <a:ext cx="16959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000000"/>
                </a:solidFill>
                <a:latin typeface="Georgia"/>
              </a:rPr>
              <a:t>Rep. Nita Lowey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(D-NY-17)</a:t>
            </a:r>
          </a:p>
          <a:p>
            <a:pPr algn="ctr">
              <a:defRPr/>
            </a:pPr>
            <a:r>
              <a:rPr lang="en-US" sz="1000" i="1" dirty="0">
                <a:solidFill>
                  <a:srgbClr val="000000"/>
                </a:solidFill>
              </a:rPr>
              <a:t>Bill sponsor</a:t>
            </a:r>
          </a:p>
        </p:txBody>
      </p:sp>
      <p:sp>
        <p:nvSpPr>
          <p:cNvPr id="43" name="Text Placeholder 18"/>
          <p:cNvSpPr txBox="1">
            <a:spLocks/>
          </p:cNvSpPr>
          <p:nvPr/>
        </p:nvSpPr>
        <p:spPr bwMode="auto">
          <a:xfrm>
            <a:off x="404807" y="6220588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Sources: Congress.gov; House Appropriations Committee,</a:t>
            </a:r>
            <a:r>
              <a:rPr kumimoji="0" lang="en-US" sz="7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 NPR, </a:t>
            </a:r>
            <a:r>
              <a:rPr kumimoji="0" lang="en-US" sz="700" b="0" i="0" u="none" strike="noStrike" kern="1200" cap="none" spc="0" normalizeH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Vox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.</a:t>
            </a:r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D0098B50-8E0F-9943-A884-BCE1491DF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226" y="4129494"/>
            <a:ext cx="1636623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8112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ＭＳ Ｐゴシック" panose="020B0600070205080204" pitchFamily="34" charset="-128"/>
                <a:cs typeface="+mn-cs"/>
              </a:rPr>
              <a:t>Co-sponsors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ＭＳ Ｐゴシック" panose="020B0600070205080204" pitchFamily="34" charset="-128"/>
                <a:cs typeface="+mn-cs"/>
              </a:rPr>
              <a:t>: </a:t>
            </a:r>
            <a:r>
              <a:rPr lang="en-US" altLang="en-US" sz="1200" noProof="0" dirty="0">
                <a:solidFill>
                  <a:srgbClr val="000000"/>
                </a:solidFill>
                <a:latin typeface="Georgia"/>
              </a:rPr>
              <a:t>6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DC0A0D9-2AFC-DE4D-A873-53A1E9A27775}"/>
              </a:ext>
            </a:extLst>
          </p:cNvPr>
          <p:cNvSpPr txBox="1"/>
          <p:nvPr/>
        </p:nvSpPr>
        <p:spPr>
          <a:xfrm>
            <a:off x="6874053" y="2261808"/>
            <a:ext cx="1724575" cy="3068195"/>
          </a:xfrm>
          <a:prstGeom prst="roundRect">
            <a:avLst>
              <a:gd name="adj" fmla="val 34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"/>
          </a:ln>
        </p:spPr>
        <p:txBody>
          <a:bodyPr wrap="square" lIns="91440" tIns="91440" rIns="91440" bIns="9144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Status in Congress</a:t>
            </a:r>
          </a:p>
          <a:p>
            <a:pPr marL="117475" indent="-117475"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</a:rPr>
              <a:t>House</a:t>
            </a:r>
            <a:r>
              <a:rPr lang="en-US" sz="1000" dirty="0">
                <a:solidFill>
                  <a:srgbClr val="000000"/>
                </a:solidFill>
              </a:rPr>
              <a:t>: Passed the House with a 363-40 vote</a:t>
            </a:r>
          </a:p>
          <a:p>
            <a:pPr marL="117475" indent="-117475"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000" b="1" dirty="0">
                <a:solidFill>
                  <a:srgbClr val="000000"/>
                </a:solidFill>
              </a:rPr>
              <a:t>Senate: </a:t>
            </a:r>
            <a:r>
              <a:rPr lang="en-US" sz="1000" dirty="0">
                <a:solidFill>
                  <a:srgbClr val="000000"/>
                </a:solidFill>
              </a:rPr>
              <a:t>Received on March 17, 2020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0818100-1B1C-7745-A9D3-DB653D131E91}"/>
              </a:ext>
            </a:extLst>
          </p:cNvPr>
          <p:cNvSpPr txBox="1"/>
          <p:nvPr/>
        </p:nvSpPr>
        <p:spPr>
          <a:xfrm>
            <a:off x="2090857" y="2261807"/>
            <a:ext cx="4705889" cy="3868060"/>
          </a:xfrm>
          <a:prstGeom prst="roundRect">
            <a:avLst>
              <a:gd name="adj" fmla="val 34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lgDash"/>
          </a:ln>
        </p:spPr>
        <p:txBody>
          <a:bodyPr wrap="square" lIns="91440" tIns="91440" rIns="91440" bIns="9144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Bill overview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noProof="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Creates a federal emergency paid leave program administered by SSA</a:t>
            </a:r>
          </a:p>
          <a:p>
            <a:pPr marL="365760" lvl="1" indent="-171450">
              <a:spcAft>
                <a:spcPts val="400"/>
              </a:spcAft>
              <a:buFont typeface="Courier New" panose="02070309020205020404" pitchFamily="49" charset="0"/>
              <a:buChar char="o"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The paid sick leave program initially only covered 20% of workers, and now covers even less after being scaled back to exempt small businesses </a:t>
            </a:r>
          </a:p>
          <a:p>
            <a:pPr marL="365760" lvl="1" indent="-171450">
              <a:spcAft>
                <a:spcPts val="400"/>
              </a:spcAft>
              <a:buFont typeface="Courier New" panose="02070309020205020404" pitchFamily="49" charset="0"/>
              <a:buChar char="o"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The paid family leave program included now only covers parents whose </a:t>
            </a:r>
            <a:r>
              <a:rPr lang="en-US" sz="1000" dirty="0" err="1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childrens</a:t>
            </a: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’ schools have closed, notably leaving out those who must stay home to take care of ill family members</a:t>
            </a:r>
            <a:endParaRPr lang="en-US" sz="1000" noProof="0" dirty="0">
              <a:solidFill>
                <a:prstClr val="black">
                  <a:lumMod val="95000"/>
                  <a:lumOff val="5000"/>
                </a:prstClr>
              </a:solidFill>
              <a:latin typeface="Georgia"/>
              <a:cs typeface="Georgia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noProof="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Provides funds for nutrition assistance, including $500 million for WIC and $400 million for TEFAP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Includes $5 million for the Department of Labor to administer an emergency paid sick days program and $250 for the Senior Nutrition program in the Administration for Community Living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Offers provisions to ensure children’s access to school lunches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Suspends SNAP work requirements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Requires OSHA to issue an ETS requiring employers in the health care sector to develop a comprehensive exposure control plan to protect workers from COVID-19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Offers states $1 billion for emergency grants and interest-free loans to support processing and paying unemployment insurance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000" dirty="0">
                <a:solidFill>
                  <a:prstClr val="black">
                    <a:lumMod val="95000"/>
                    <a:lumOff val="5000"/>
                  </a:prstClr>
                </a:solidFill>
                <a:latin typeface="Georgia"/>
                <a:cs typeface="Georgia"/>
              </a:rPr>
              <a:t>Requires private insurers to expand coverage of certain COVID-19 related expenses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noProof="0" dirty="0">
              <a:solidFill>
                <a:prstClr val="black">
                  <a:lumMod val="95000"/>
                  <a:lumOff val="5000"/>
                </a:prstClr>
              </a:solidFill>
              <a:latin typeface="Georgia"/>
              <a:cs typeface="Georg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5001" y="750227"/>
            <a:ext cx="7818178" cy="362669"/>
          </a:xfrm>
        </p:spPr>
        <p:txBody>
          <a:bodyPr>
            <a:noAutofit/>
          </a:bodyPr>
          <a:lstStyle/>
          <a:p>
            <a:r>
              <a:rPr lang="en-US" dirty="0"/>
              <a:t>H.R. 6201 –</a:t>
            </a:r>
            <a:r>
              <a:rPr lang="en-US" dirty="0">
                <a:solidFill>
                  <a:srgbClr val="000000"/>
                </a:solidFill>
                <a:cs typeface="Georgia"/>
              </a:rPr>
              <a:t> Families First Coronavirus Response Act</a:t>
            </a:r>
            <a:endParaRPr lang="en-US" sz="16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404187154"/>
              </p:ext>
            </p:extLst>
          </p:nvPr>
        </p:nvGraphicFramePr>
        <p:xfrm>
          <a:off x="458539" y="4305056"/>
          <a:ext cx="1605310" cy="812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 Placeholder 18"/>
          <p:cNvSpPr txBox="1">
            <a:spLocks/>
          </p:cNvSpPr>
          <p:nvPr/>
        </p:nvSpPr>
        <p:spPr bwMode="auto">
          <a:xfrm>
            <a:off x="404808" y="6422607"/>
            <a:ext cx="2928942" cy="34059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Presentation Center | Slide last updated on: March 17, 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9112" b="9112"/>
          <a:stretch/>
        </p:blipFill>
        <p:spPr>
          <a:xfrm>
            <a:off x="785691" y="2439734"/>
            <a:ext cx="914400" cy="914400"/>
          </a:xfrm>
          <a:prstGeom prst="flowChartConnector">
            <a:avLst/>
          </a:prstGeom>
          <a:noFill/>
          <a:ln w="28575">
            <a:solidFill>
              <a:srgbClr val="284D8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9" y="549674"/>
            <a:ext cx="617497" cy="617497"/>
          </a:xfrm>
          <a:prstGeom prst="rect">
            <a:avLst/>
          </a:prstGeom>
        </p:spPr>
      </p:pic>
      <p:sp>
        <p:nvSpPr>
          <p:cNvPr id="27" name="Chevron 26">
            <a:extLst>
              <a:ext uri="{FF2B5EF4-FFF2-40B4-BE49-F238E27FC236}">
                <a16:creationId xmlns:a16="http://schemas.microsoft.com/office/drawing/2014/main" id="{DCC663EF-F0C9-A045-B731-0AA2382F98DB}"/>
              </a:ext>
            </a:extLst>
          </p:cNvPr>
          <p:cNvSpPr/>
          <p:nvPr/>
        </p:nvSpPr>
        <p:spPr bwMode="auto">
          <a:xfrm>
            <a:off x="2074688" y="1761130"/>
            <a:ext cx="1724575" cy="37512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Passed House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3/14/20</a:t>
            </a:r>
          </a:p>
        </p:txBody>
      </p:sp>
      <p:sp>
        <p:nvSpPr>
          <p:cNvPr id="28" name="Pentagon 27">
            <a:extLst>
              <a:ext uri="{FF2B5EF4-FFF2-40B4-BE49-F238E27FC236}">
                <a16:creationId xmlns:a16="http://schemas.microsoft.com/office/drawing/2014/main" id="{82D77998-022A-D54E-8015-DACBA7789F52}"/>
              </a:ext>
            </a:extLst>
          </p:cNvPr>
          <p:cNvSpPr/>
          <p:nvPr/>
        </p:nvSpPr>
        <p:spPr bwMode="auto">
          <a:xfrm>
            <a:off x="475970" y="1761130"/>
            <a:ext cx="1724575" cy="37512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Introduced</a:t>
            </a:r>
          </a:p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3/11/20</a:t>
            </a:r>
          </a:p>
        </p:txBody>
      </p:sp>
      <p:sp>
        <p:nvSpPr>
          <p:cNvPr id="29" name="Chevron 28">
            <a:extLst>
              <a:ext uri="{FF2B5EF4-FFF2-40B4-BE49-F238E27FC236}">
                <a16:creationId xmlns:a16="http://schemas.microsoft.com/office/drawing/2014/main" id="{E5AEC562-D32E-B84E-97C5-37F0AAB9BFB1}"/>
              </a:ext>
            </a:extLst>
          </p:cNvPr>
          <p:cNvSpPr/>
          <p:nvPr/>
        </p:nvSpPr>
        <p:spPr bwMode="auto">
          <a:xfrm>
            <a:off x="5272124" y="1761130"/>
            <a:ext cx="1724575" cy="375129"/>
          </a:xfrm>
          <a:prstGeom prst="chevron">
            <a:avLst/>
          </a:prstGeom>
          <a:solidFill>
            <a:srgbClr val="E7E7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rgbClr val="7F7F7F"/>
                </a:solidFill>
                <a:latin typeface="+mj-lt"/>
              </a:rPr>
              <a:t>To president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A5212391-25E0-6841-92B0-FE3451A113DB}"/>
              </a:ext>
            </a:extLst>
          </p:cNvPr>
          <p:cNvSpPr/>
          <p:nvPr/>
        </p:nvSpPr>
        <p:spPr bwMode="auto">
          <a:xfrm>
            <a:off x="3673406" y="1761130"/>
            <a:ext cx="1724575" cy="375129"/>
          </a:xfrm>
          <a:prstGeom prst="chevron">
            <a:avLst/>
          </a:prstGeom>
          <a:solidFill>
            <a:srgbClr val="E7E7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rgbClr val="7F7F7F"/>
                </a:solidFill>
                <a:latin typeface="+mj-lt"/>
              </a:rPr>
              <a:t>Passed Senate</a:t>
            </a:r>
          </a:p>
        </p:txBody>
      </p:sp>
      <p:sp>
        <p:nvSpPr>
          <p:cNvPr id="32" name="Chevron 31">
            <a:extLst>
              <a:ext uri="{FF2B5EF4-FFF2-40B4-BE49-F238E27FC236}">
                <a16:creationId xmlns:a16="http://schemas.microsoft.com/office/drawing/2014/main" id="{5EE5BB21-D690-7B4F-95B9-4E17A31BADAD}"/>
              </a:ext>
            </a:extLst>
          </p:cNvPr>
          <p:cNvSpPr/>
          <p:nvPr/>
        </p:nvSpPr>
        <p:spPr bwMode="auto">
          <a:xfrm>
            <a:off x="6870842" y="1761130"/>
            <a:ext cx="1724575" cy="375129"/>
          </a:xfrm>
          <a:prstGeom prst="chevron">
            <a:avLst/>
          </a:prstGeom>
          <a:solidFill>
            <a:srgbClr val="E7E7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rgbClr val="7F7F7F"/>
                </a:solidFill>
                <a:latin typeface="+mj-lt"/>
              </a:rPr>
              <a:t>Signed into law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0FAEAEEC-C722-C448-A40E-9C69A342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136" y="1467381"/>
            <a:ext cx="2389193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i="1" dirty="0">
                <a:latin typeface="+mj-lt"/>
              </a:rPr>
              <a:t>Bill at a glance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45BDF6-B2B6-4A26-A61F-E10BB12855F8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764D970-2BE5-4CF6-A909-17A7C9B8FAE6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30C0B073-F136-4E60-8EA9-B0D839C270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341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34059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August </a:t>
            </a:r>
            <a:r>
              <a:rPr lang="en-US" sz="700" dirty="0" err="1">
                <a:latin typeface="+mj-lt"/>
                <a:cs typeface="Georgia"/>
              </a:rPr>
              <a:t>Gebhard-Koenigstein</a:t>
            </a:r>
            <a:r>
              <a:rPr lang="en-US" sz="700" dirty="0">
                <a:latin typeface="+mj-lt"/>
                <a:cs typeface="Georgia"/>
              </a:rPr>
              <a:t> | Slide last updated on: March 17, 2020</a:t>
            </a:r>
          </a:p>
        </p:txBody>
      </p:sp>
      <p:sp>
        <p:nvSpPr>
          <p:cNvPr id="15" name="Text Placeholder 18"/>
          <p:cNvSpPr txBox="1">
            <a:spLocks/>
          </p:cNvSpPr>
          <p:nvPr/>
        </p:nvSpPr>
        <p:spPr bwMode="auto">
          <a:xfrm>
            <a:off x="404807" y="6234199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Sources: usa.gov, AP, CNBC, Justin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Wolfers</a:t>
            </a: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Georgia"/>
              </a:rPr>
              <a:t>, The Wall Street Journal, House Appropriations Committee.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377981A1-C936-0048-8278-3CD4121ED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19" y="1232730"/>
            <a:ext cx="6640727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Key agencies and their responses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517456"/>
          </a:xfrm>
          <a:noFill/>
        </p:spPr>
        <p:txBody>
          <a:bodyPr/>
          <a:lstStyle/>
          <a:p>
            <a:r>
              <a:rPr lang="en-US" dirty="0">
                <a:latin typeface="+mj-lt"/>
              </a:rPr>
              <a:t>The federal government is trying to stabilize the economy</a:t>
            </a:r>
          </a:p>
        </p:txBody>
      </p:sp>
      <p:sp>
        <p:nvSpPr>
          <p:cNvPr id="25" name="TextBox 24"/>
          <p:cNvSpPr txBox="1">
            <a:spLocks/>
          </p:cNvSpPr>
          <p:nvPr/>
        </p:nvSpPr>
        <p:spPr>
          <a:xfrm>
            <a:off x="552093" y="4723631"/>
            <a:ext cx="2553392" cy="1452702"/>
          </a:xfrm>
          <a:prstGeom prst="roundRect">
            <a:avLst>
              <a:gd name="adj" fmla="val 3257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tIns="91440" bIns="91440" rtlCol="0">
            <a:no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850" dirty="0"/>
              <a:t>Released guidance for small businesses and is making available low-interest Economic Injury Disaster Loans (EIDLs) of up to $2 million to affected business and non-profits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850" dirty="0">
                <a:ea typeface="MS PGothic" panose="020B0600070205080204" pitchFamily="34" charset="-128"/>
              </a:rPr>
              <a:t>The $8.3 billion supplemental appropriations bill signed by President Trump on March 6 allows for $1 billion in subsidized “Small Business Disaster Loans” and includes $20 million for the SBA to administer them</a:t>
            </a:r>
            <a:endParaRPr lang="en-US" sz="1000" dirty="0"/>
          </a:p>
        </p:txBody>
      </p:sp>
      <p:sp>
        <p:nvSpPr>
          <p:cNvPr id="26" name="TextBox 25"/>
          <p:cNvSpPr txBox="1">
            <a:spLocks/>
          </p:cNvSpPr>
          <p:nvPr/>
        </p:nvSpPr>
        <p:spPr>
          <a:xfrm>
            <a:off x="3327717" y="4731492"/>
            <a:ext cx="2553392" cy="1444841"/>
          </a:xfrm>
          <a:prstGeom prst="roundRect">
            <a:avLst>
              <a:gd name="adj" fmla="val 2618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tIns="91440" bIns="91440" rtlCol="0">
            <a:no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Has released guidance advising consumers on how to best protect themselves financially in the midst of coronavirus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54126" y="4152426"/>
            <a:ext cx="1758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Small Business Administration (SBA)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24082" y="4152118"/>
            <a:ext cx="2100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Consumer Financial Protection Bureau (CFPB)</a:t>
            </a:r>
          </a:p>
        </p:txBody>
      </p:sp>
      <p:sp>
        <p:nvSpPr>
          <p:cNvPr id="43" name="Oval 42"/>
          <p:cNvSpPr/>
          <p:nvPr/>
        </p:nvSpPr>
        <p:spPr>
          <a:xfrm>
            <a:off x="6158739" y="4113738"/>
            <a:ext cx="867977" cy="81344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>
            <a:spLocks/>
          </p:cNvSpPr>
          <p:nvPr/>
        </p:nvSpPr>
        <p:spPr>
          <a:xfrm>
            <a:off x="6087931" y="2311557"/>
            <a:ext cx="2553392" cy="3864776"/>
          </a:xfrm>
          <a:prstGeom prst="roundRect">
            <a:avLst>
              <a:gd name="adj" fmla="val 2618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tIns="91440" bIns="91440" rtlCol="0">
            <a:no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Has made two emergency rate cuts, leaving interest rates near-zero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Launched a new round of quantitative easing, pledging to purchase at least $700 billion in assets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Offering $1.5 trillion in short-term collateralized loans with interest to banks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Conducting a $500 billion repo operation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Launching a short-term lending facility to make it easier for banks and companies to raise cash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000" i="1" dirty="0"/>
          </a:p>
        </p:txBody>
      </p:sp>
      <p:sp>
        <p:nvSpPr>
          <p:cNvPr id="65" name="TextBox 64"/>
          <p:cNvSpPr txBox="1">
            <a:spLocks/>
          </p:cNvSpPr>
          <p:nvPr/>
        </p:nvSpPr>
        <p:spPr>
          <a:xfrm>
            <a:off x="549868" y="2311556"/>
            <a:ext cx="2553392" cy="1452702"/>
          </a:xfrm>
          <a:prstGeom prst="roundRect">
            <a:avLst>
              <a:gd name="adj" fmla="val 3257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tIns="91440" bIns="91440" rtlCol="0">
            <a:no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Working on an economic stimulus package that would include sending American workers checks within a period of 14 days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1000" dirty="0"/>
              <a:t>Will advance funds to businesses so they can cover the costs of the paid sick leave requirements 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Parent agency of  the IRS</a:t>
            </a:r>
          </a:p>
        </p:txBody>
      </p:sp>
      <p:sp>
        <p:nvSpPr>
          <p:cNvPr id="66" name="TextBox 65"/>
          <p:cNvSpPr txBox="1">
            <a:spLocks/>
          </p:cNvSpPr>
          <p:nvPr/>
        </p:nvSpPr>
        <p:spPr>
          <a:xfrm>
            <a:off x="3325492" y="2319417"/>
            <a:ext cx="2553392" cy="1444841"/>
          </a:xfrm>
          <a:prstGeom prst="roundRect">
            <a:avLst>
              <a:gd name="adj" fmla="val 2618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tIns="91440" bIns="91440" rtlCol="0">
            <a:no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000" dirty="0"/>
              <a:t>Delaying the April 15th tax filing deadline by three months; individuals delay as much as $1 million in income taxes owed, while corporations can delay up $10 million in taxes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251901" y="1740351"/>
            <a:ext cx="1758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Department of the Treasury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972068" y="1735095"/>
            <a:ext cx="2100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Internal Revenue Service (IRS)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769870" y="1733826"/>
            <a:ext cx="19712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Federal Reserve System</a:t>
            </a:r>
          </a:p>
        </p:txBody>
      </p:sp>
      <p:sp>
        <p:nvSpPr>
          <p:cNvPr id="76" name="Oval 75"/>
          <p:cNvSpPr/>
          <p:nvPr/>
        </p:nvSpPr>
        <p:spPr>
          <a:xfrm>
            <a:off x="6156514" y="1701663"/>
            <a:ext cx="867977" cy="81344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391" y="1560422"/>
            <a:ext cx="754944" cy="7549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31" y="1535097"/>
            <a:ext cx="758952" cy="758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345" y="1556341"/>
            <a:ext cx="779825" cy="7164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63" y="3906813"/>
            <a:ext cx="758952" cy="758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38" y="3910999"/>
            <a:ext cx="758952" cy="758952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F2DF3D3E-744E-466B-B2FC-AFE8CFA608E6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C48BDE7-6ACC-4D8C-A6F3-825280F4B007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121659C8-8F52-4F63-B16E-191981D72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577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Box 13"/>
          <p:cNvSpPr txBox="1">
            <a:spLocks noChangeArrowheads="1"/>
          </p:cNvSpPr>
          <p:nvPr/>
        </p:nvSpPr>
        <p:spPr bwMode="auto">
          <a:xfrm>
            <a:off x="401619" y="1922089"/>
            <a:ext cx="6647843" cy="25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Georgia" charset="0"/>
                <a:ea typeface="ＭＳ Ｐゴシック" charset="-128"/>
                <a:cs typeface="MS PGothic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55797E"/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Closed bars and/or restaurants  </a:t>
            </a:r>
            <a:r>
              <a:rPr lang="en-US" altLang="en-US" sz="1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■</a:t>
            </a:r>
            <a:r>
              <a:rPr lang="en-US" altLang="en-US" sz="1000" b="1" dirty="0">
                <a:latin typeface="Verdana"/>
                <a:cs typeface="Verdana"/>
              </a:rPr>
              <a:t> </a:t>
            </a:r>
            <a:r>
              <a:rPr lang="en-US" altLang="en-US" sz="1000" dirty="0">
                <a:latin typeface="Verdana"/>
                <a:cs typeface="Verdana"/>
              </a:rPr>
              <a:t>Closed non-essential businesses  * Prohibited gatherings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Verdana"/>
                <a:cs typeface="Verdana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93719" y="2334927"/>
            <a:ext cx="5764231" cy="3807183"/>
            <a:chOff x="693718" y="2334927"/>
            <a:chExt cx="6170631" cy="3807183"/>
          </a:xfrm>
        </p:grpSpPr>
        <p:sp>
          <p:nvSpPr>
            <p:cNvPr id="159" name="Freeform 26"/>
            <p:cNvSpPr>
              <a:spLocks/>
            </p:cNvSpPr>
            <p:nvPr/>
          </p:nvSpPr>
          <p:spPr bwMode="auto">
            <a:xfrm>
              <a:off x="838880" y="5043588"/>
              <a:ext cx="907265" cy="756303"/>
            </a:xfrm>
            <a:custGeom>
              <a:avLst/>
              <a:gdLst>
                <a:gd name="T0" fmla="*/ 913852 w 450"/>
                <a:gd name="T1" fmla="*/ 622508 h 356"/>
                <a:gd name="T2" fmla="*/ 840492 w 450"/>
                <a:gd name="T3" fmla="*/ 565916 h 356"/>
                <a:gd name="T4" fmla="*/ 773421 w 450"/>
                <a:gd name="T5" fmla="*/ 507229 h 356"/>
                <a:gd name="T6" fmla="*/ 714733 w 450"/>
                <a:gd name="T7" fmla="*/ 528188 h 356"/>
                <a:gd name="T8" fmla="*/ 641373 w 450"/>
                <a:gd name="T9" fmla="*/ 496749 h 356"/>
                <a:gd name="T10" fmla="*/ 563822 w 450"/>
                <a:gd name="T11" fmla="*/ 301822 h 356"/>
                <a:gd name="T12" fmla="*/ 503038 w 450"/>
                <a:gd name="T13" fmla="*/ 46112 h 356"/>
                <a:gd name="T14" fmla="*/ 459022 w 450"/>
                <a:gd name="T15" fmla="*/ 35632 h 356"/>
                <a:gd name="T16" fmla="*/ 396142 w 450"/>
                <a:gd name="T17" fmla="*/ 35632 h 356"/>
                <a:gd name="T18" fmla="*/ 337455 w 450"/>
                <a:gd name="T19" fmla="*/ 29344 h 356"/>
                <a:gd name="T20" fmla="*/ 291343 w 450"/>
                <a:gd name="T21" fmla="*/ 10480 h 356"/>
                <a:gd name="T22" fmla="*/ 241039 w 450"/>
                <a:gd name="T23" fmla="*/ 0 h 356"/>
                <a:gd name="T24" fmla="*/ 184447 w 450"/>
                <a:gd name="T25" fmla="*/ 18864 h 356"/>
                <a:gd name="T26" fmla="*/ 127855 w 450"/>
                <a:gd name="T27" fmla="*/ 33536 h 356"/>
                <a:gd name="T28" fmla="*/ 88032 w 450"/>
                <a:gd name="T29" fmla="*/ 98511 h 356"/>
                <a:gd name="T30" fmla="*/ 62880 w 450"/>
                <a:gd name="T31" fmla="*/ 127855 h 356"/>
                <a:gd name="T32" fmla="*/ 104800 w 450"/>
                <a:gd name="T33" fmla="*/ 190735 h 356"/>
                <a:gd name="T34" fmla="*/ 134143 w 450"/>
                <a:gd name="T35" fmla="*/ 236846 h 356"/>
                <a:gd name="T36" fmla="*/ 96416 w 450"/>
                <a:gd name="T37" fmla="*/ 215887 h 356"/>
                <a:gd name="T38" fmla="*/ 37728 w 450"/>
                <a:gd name="T39" fmla="*/ 224270 h 356"/>
                <a:gd name="T40" fmla="*/ 10480 w 450"/>
                <a:gd name="T41" fmla="*/ 253614 h 356"/>
                <a:gd name="T42" fmla="*/ 27248 w 450"/>
                <a:gd name="T43" fmla="*/ 295534 h 356"/>
                <a:gd name="T44" fmla="*/ 58688 w 450"/>
                <a:gd name="T45" fmla="*/ 316494 h 356"/>
                <a:gd name="T46" fmla="*/ 125759 w 450"/>
                <a:gd name="T47" fmla="*/ 314398 h 356"/>
                <a:gd name="T48" fmla="*/ 138335 w 450"/>
                <a:gd name="T49" fmla="*/ 350030 h 356"/>
                <a:gd name="T50" fmla="*/ 96416 w 450"/>
                <a:gd name="T51" fmla="*/ 362606 h 356"/>
                <a:gd name="T52" fmla="*/ 67072 w 450"/>
                <a:gd name="T53" fmla="*/ 375181 h 356"/>
                <a:gd name="T54" fmla="*/ 46112 w 450"/>
                <a:gd name="T55" fmla="*/ 398237 h 356"/>
                <a:gd name="T56" fmla="*/ 8384 w 450"/>
                <a:gd name="T57" fmla="*/ 444349 h 356"/>
                <a:gd name="T58" fmla="*/ 23056 w 450"/>
                <a:gd name="T59" fmla="*/ 496749 h 356"/>
                <a:gd name="T60" fmla="*/ 46112 w 450"/>
                <a:gd name="T61" fmla="*/ 542860 h 356"/>
                <a:gd name="T62" fmla="*/ 88032 w 450"/>
                <a:gd name="T63" fmla="*/ 570108 h 356"/>
                <a:gd name="T64" fmla="*/ 134143 w 450"/>
                <a:gd name="T65" fmla="*/ 599452 h 356"/>
                <a:gd name="T66" fmla="*/ 167679 w 450"/>
                <a:gd name="T67" fmla="*/ 616220 h 356"/>
                <a:gd name="T68" fmla="*/ 209599 w 450"/>
                <a:gd name="T69" fmla="*/ 612028 h 356"/>
                <a:gd name="T70" fmla="*/ 167679 w 450"/>
                <a:gd name="T71" fmla="*/ 702155 h 356"/>
                <a:gd name="T72" fmla="*/ 115280 w 450"/>
                <a:gd name="T73" fmla="*/ 727307 h 356"/>
                <a:gd name="T74" fmla="*/ 150911 w 450"/>
                <a:gd name="T75" fmla="*/ 739883 h 356"/>
                <a:gd name="T76" fmla="*/ 211695 w 450"/>
                <a:gd name="T77" fmla="*/ 697963 h 356"/>
                <a:gd name="T78" fmla="*/ 245231 w 450"/>
                <a:gd name="T79" fmla="*/ 670716 h 356"/>
                <a:gd name="T80" fmla="*/ 289247 w 450"/>
                <a:gd name="T81" fmla="*/ 639276 h 356"/>
                <a:gd name="T82" fmla="*/ 310207 w 450"/>
                <a:gd name="T83" fmla="*/ 616220 h 356"/>
                <a:gd name="T84" fmla="*/ 301823 w 450"/>
                <a:gd name="T85" fmla="*/ 574300 h 356"/>
                <a:gd name="T86" fmla="*/ 343743 w 450"/>
                <a:gd name="T87" fmla="*/ 505133 h 356"/>
                <a:gd name="T88" fmla="*/ 356318 w 450"/>
                <a:gd name="T89" fmla="*/ 519805 h 356"/>
                <a:gd name="T90" fmla="*/ 341647 w 450"/>
                <a:gd name="T91" fmla="*/ 580588 h 356"/>
                <a:gd name="T92" fmla="*/ 389854 w 450"/>
                <a:gd name="T93" fmla="*/ 557532 h 356"/>
                <a:gd name="T94" fmla="*/ 427582 w 450"/>
                <a:gd name="T95" fmla="*/ 534476 h 356"/>
                <a:gd name="T96" fmla="*/ 433870 w 450"/>
                <a:gd name="T97" fmla="*/ 500941 h 356"/>
                <a:gd name="T98" fmla="*/ 492558 w 450"/>
                <a:gd name="T99" fmla="*/ 509325 h 356"/>
                <a:gd name="T100" fmla="*/ 557534 w 450"/>
                <a:gd name="T101" fmla="*/ 519805 h 356"/>
                <a:gd name="T102" fmla="*/ 630893 w 450"/>
                <a:gd name="T103" fmla="*/ 523996 h 356"/>
                <a:gd name="T104" fmla="*/ 687485 w 450"/>
                <a:gd name="T105" fmla="*/ 544956 h 356"/>
                <a:gd name="T106" fmla="*/ 731501 w 450"/>
                <a:gd name="T107" fmla="*/ 568012 h 356"/>
                <a:gd name="T108" fmla="*/ 765037 w 450"/>
                <a:gd name="T109" fmla="*/ 551244 h 356"/>
                <a:gd name="T110" fmla="*/ 832108 w 450"/>
                <a:gd name="T111" fmla="*/ 593164 h 356"/>
                <a:gd name="T112" fmla="*/ 882412 w 450"/>
                <a:gd name="T113" fmla="*/ 635084 h 356"/>
                <a:gd name="T114" fmla="*/ 928524 w 450"/>
                <a:gd name="T115" fmla="*/ 679099 h 35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50" h="356">
                  <a:moveTo>
                    <a:pt x="443" y="324"/>
                  </a:moveTo>
                  <a:lnTo>
                    <a:pt x="445" y="323"/>
                  </a:lnTo>
                  <a:lnTo>
                    <a:pt x="449" y="318"/>
                  </a:lnTo>
                  <a:lnTo>
                    <a:pt x="450" y="311"/>
                  </a:lnTo>
                  <a:lnTo>
                    <a:pt x="444" y="303"/>
                  </a:lnTo>
                  <a:lnTo>
                    <a:pt x="436" y="297"/>
                  </a:lnTo>
                  <a:lnTo>
                    <a:pt x="430" y="294"/>
                  </a:lnTo>
                  <a:lnTo>
                    <a:pt x="427" y="293"/>
                  </a:lnTo>
                  <a:lnTo>
                    <a:pt x="422" y="290"/>
                  </a:lnTo>
                  <a:lnTo>
                    <a:pt x="417" y="285"/>
                  </a:lnTo>
                  <a:lnTo>
                    <a:pt x="407" y="278"/>
                  </a:lnTo>
                  <a:lnTo>
                    <a:pt x="401" y="270"/>
                  </a:lnTo>
                  <a:lnTo>
                    <a:pt x="396" y="263"/>
                  </a:lnTo>
                  <a:lnTo>
                    <a:pt x="394" y="259"/>
                  </a:lnTo>
                  <a:lnTo>
                    <a:pt x="389" y="255"/>
                  </a:lnTo>
                  <a:lnTo>
                    <a:pt x="383" y="250"/>
                  </a:lnTo>
                  <a:lnTo>
                    <a:pt x="376" y="245"/>
                  </a:lnTo>
                  <a:lnTo>
                    <a:pt x="369" y="242"/>
                  </a:lnTo>
                  <a:lnTo>
                    <a:pt x="364" y="239"/>
                  </a:lnTo>
                  <a:lnTo>
                    <a:pt x="359" y="237"/>
                  </a:lnTo>
                  <a:lnTo>
                    <a:pt x="356" y="237"/>
                  </a:lnTo>
                  <a:lnTo>
                    <a:pt x="352" y="241"/>
                  </a:lnTo>
                  <a:lnTo>
                    <a:pt x="346" y="247"/>
                  </a:lnTo>
                  <a:lnTo>
                    <a:pt x="341" y="252"/>
                  </a:lnTo>
                  <a:lnTo>
                    <a:pt x="335" y="255"/>
                  </a:lnTo>
                  <a:lnTo>
                    <a:pt x="329" y="251"/>
                  </a:lnTo>
                  <a:lnTo>
                    <a:pt x="323" y="244"/>
                  </a:lnTo>
                  <a:lnTo>
                    <a:pt x="318" y="239"/>
                  </a:lnTo>
                  <a:lnTo>
                    <a:pt x="312" y="236"/>
                  </a:lnTo>
                  <a:lnTo>
                    <a:pt x="306" y="237"/>
                  </a:lnTo>
                  <a:lnTo>
                    <a:pt x="299" y="240"/>
                  </a:lnTo>
                  <a:lnTo>
                    <a:pt x="293" y="240"/>
                  </a:lnTo>
                  <a:lnTo>
                    <a:pt x="290" y="236"/>
                  </a:lnTo>
                  <a:lnTo>
                    <a:pt x="285" y="218"/>
                  </a:lnTo>
                  <a:lnTo>
                    <a:pt x="277" y="182"/>
                  </a:lnTo>
                  <a:lnTo>
                    <a:pt x="269" y="144"/>
                  </a:lnTo>
                  <a:lnTo>
                    <a:pt x="263" y="118"/>
                  </a:lnTo>
                  <a:lnTo>
                    <a:pt x="258" y="93"/>
                  </a:lnTo>
                  <a:lnTo>
                    <a:pt x="251" y="61"/>
                  </a:lnTo>
                  <a:lnTo>
                    <a:pt x="244" y="34"/>
                  </a:lnTo>
                  <a:lnTo>
                    <a:pt x="242" y="22"/>
                  </a:lnTo>
                  <a:lnTo>
                    <a:pt x="240" y="22"/>
                  </a:lnTo>
                  <a:lnTo>
                    <a:pt x="237" y="22"/>
                  </a:lnTo>
                  <a:lnTo>
                    <a:pt x="233" y="22"/>
                  </a:lnTo>
                  <a:lnTo>
                    <a:pt x="229" y="21"/>
                  </a:lnTo>
                  <a:lnTo>
                    <a:pt x="225" y="19"/>
                  </a:lnTo>
                  <a:lnTo>
                    <a:pt x="222" y="17"/>
                  </a:lnTo>
                  <a:lnTo>
                    <a:pt x="219" y="17"/>
                  </a:lnTo>
                  <a:lnTo>
                    <a:pt x="213" y="17"/>
                  </a:lnTo>
                  <a:lnTo>
                    <a:pt x="209" y="17"/>
                  </a:lnTo>
                  <a:lnTo>
                    <a:pt x="205" y="17"/>
                  </a:lnTo>
                  <a:lnTo>
                    <a:pt x="200" y="17"/>
                  </a:lnTo>
                  <a:lnTo>
                    <a:pt x="194" y="17"/>
                  </a:lnTo>
                  <a:lnTo>
                    <a:pt x="189" y="17"/>
                  </a:lnTo>
                  <a:lnTo>
                    <a:pt x="183" y="17"/>
                  </a:lnTo>
                  <a:lnTo>
                    <a:pt x="178" y="16"/>
                  </a:lnTo>
                  <a:lnTo>
                    <a:pt x="174" y="15"/>
                  </a:lnTo>
                  <a:lnTo>
                    <a:pt x="168" y="13"/>
                  </a:lnTo>
                  <a:lnTo>
                    <a:pt x="164" y="13"/>
                  </a:lnTo>
                  <a:lnTo>
                    <a:pt x="161" y="14"/>
                  </a:lnTo>
                  <a:lnTo>
                    <a:pt x="157" y="15"/>
                  </a:lnTo>
                  <a:lnTo>
                    <a:pt x="154" y="15"/>
                  </a:lnTo>
                  <a:lnTo>
                    <a:pt x="152" y="13"/>
                  </a:lnTo>
                  <a:lnTo>
                    <a:pt x="149" y="11"/>
                  </a:lnTo>
                  <a:lnTo>
                    <a:pt x="144" y="7"/>
                  </a:lnTo>
                  <a:lnTo>
                    <a:pt x="139" y="5"/>
                  </a:lnTo>
                  <a:lnTo>
                    <a:pt x="139" y="2"/>
                  </a:lnTo>
                  <a:lnTo>
                    <a:pt x="138" y="2"/>
                  </a:lnTo>
                  <a:lnTo>
                    <a:pt x="133" y="2"/>
                  </a:lnTo>
                  <a:lnTo>
                    <a:pt x="126" y="2"/>
                  </a:lnTo>
                  <a:lnTo>
                    <a:pt x="121" y="1"/>
                  </a:lnTo>
                  <a:lnTo>
                    <a:pt x="115" y="0"/>
                  </a:lnTo>
                  <a:lnTo>
                    <a:pt x="111" y="1"/>
                  </a:lnTo>
                  <a:lnTo>
                    <a:pt x="108" y="4"/>
                  </a:lnTo>
                  <a:lnTo>
                    <a:pt x="106" y="5"/>
                  </a:lnTo>
                  <a:lnTo>
                    <a:pt x="101" y="6"/>
                  </a:lnTo>
                  <a:lnTo>
                    <a:pt x="95" y="7"/>
                  </a:lnTo>
                  <a:lnTo>
                    <a:pt x="88" y="9"/>
                  </a:lnTo>
                  <a:lnTo>
                    <a:pt x="83" y="12"/>
                  </a:lnTo>
                  <a:lnTo>
                    <a:pt x="78" y="14"/>
                  </a:lnTo>
                  <a:lnTo>
                    <a:pt x="73" y="15"/>
                  </a:lnTo>
                  <a:lnTo>
                    <a:pt x="68" y="15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8" y="40"/>
                  </a:lnTo>
                  <a:lnTo>
                    <a:pt x="55" y="45"/>
                  </a:lnTo>
                  <a:lnTo>
                    <a:pt x="49" y="47"/>
                  </a:lnTo>
                  <a:lnTo>
                    <a:pt x="42" y="47"/>
                  </a:lnTo>
                  <a:lnTo>
                    <a:pt x="38" y="49"/>
                  </a:lnTo>
                  <a:lnTo>
                    <a:pt x="34" y="50"/>
                  </a:lnTo>
                  <a:lnTo>
                    <a:pt x="31" y="52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30" y="61"/>
                  </a:lnTo>
                  <a:lnTo>
                    <a:pt x="32" y="65"/>
                  </a:lnTo>
                  <a:lnTo>
                    <a:pt x="36" y="68"/>
                  </a:lnTo>
                  <a:lnTo>
                    <a:pt x="41" y="73"/>
                  </a:lnTo>
                  <a:lnTo>
                    <a:pt x="46" y="78"/>
                  </a:lnTo>
                  <a:lnTo>
                    <a:pt x="48" y="85"/>
                  </a:lnTo>
                  <a:lnTo>
                    <a:pt x="50" y="91"/>
                  </a:lnTo>
                  <a:lnTo>
                    <a:pt x="55" y="92"/>
                  </a:lnTo>
                  <a:lnTo>
                    <a:pt x="58" y="93"/>
                  </a:lnTo>
                  <a:lnTo>
                    <a:pt x="61" y="97"/>
                  </a:lnTo>
                  <a:lnTo>
                    <a:pt x="63" y="103"/>
                  </a:lnTo>
                  <a:lnTo>
                    <a:pt x="64" y="110"/>
                  </a:lnTo>
                  <a:lnTo>
                    <a:pt x="64" y="113"/>
                  </a:lnTo>
                  <a:lnTo>
                    <a:pt x="61" y="115"/>
                  </a:lnTo>
                  <a:lnTo>
                    <a:pt x="57" y="114"/>
                  </a:lnTo>
                  <a:lnTo>
                    <a:pt x="54" y="112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6" y="103"/>
                  </a:lnTo>
                  <a:lnTo>
                    <a:pt x="45" y="100"/>
                  </a:lnTo>
                  <a:lnTo>
                    <a:pt x="42" y="99"/>
                  </a:lnTo>
                  <a:lnTo>
                    <a:pt x="38" y="100"/>
                  </a:lnTo>
                  <a:lnTo>
                    <a:pt x="31" y="103"/>
                  </a:lnTo>
                  <a:lnTo>
                    <a:pt x="25" y="105"/>
                  </a:lnTo>
                  <a:lnTo>
                    <a:pt x="18" y="107"/>
                  </a:lnTo>
                  <a:lnTo>
                    <a:pt x="11" y="110"/>
                  </a:lnTo>
                  <a:lnTo>
                    <a:pt x="5" y="111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1" y="119"/>
                  </a:lnTo>
                  <a:lnTo>
                    <a:pt x="5" y="121"/>
                  </a:lnTo>
                  <a:lnTo>
                    <a:pt x="10" y="123"/>
                  </a:lnTo>
                  <a:lnTo>
                    <a:pt x="15" y="126"/>
                  </a:lnTo>
                  <a:lnTo>
                    <a:pt x="15" y="129"/>
                  </a:lnTo>
                  <a:lnTo>
                    <a:pt x="12" y="134"/>
                  </a:lnTo>
                  <a:lnTo>
                    <a:pt x="12" y="137"/>
                  </a:lnTo>
                  <a:lnTo>
                    <a:pt x="13" y="141"/>
                  </a:lnTo>
                  <a:lnTo>
                    <a:pt x="16" y="146"/>
                  </a:lnTo>
                  <a:lnTo>
                    <a:pt x="17" y="151"/>
                  </a:lnTo>
                  <a:lnTo>
                    <a:pt x="18" y="154"/>
                  </a:lnTo>
                  <a:lnTo>
                    <a:pt x="20" y="156"/>
                  </a:lnTo>
                  <a:lnTo>
                    <a:pt x="24" y="153"/>
                  </a:lnTo>
                  <a:lnTo>
                    <a:pt x="28" y="151"/>
                  </a:lnTo>
                  <a:lnTo>
                    <a:pt x="33" y="150"/>
                  </a:lnTo>
                  <a:lnTo>
                    <a:pt x="36" y="149"/>
                  </a:lnTo>
                  <a:lnTo>
                    <a:pt x="41" y="150"/>
                  </a:lnTo>
                  <a:lnTo>
                    <a:pt x="47" y="151"/>
                  </a:lnTo>
                  <a:lnTo>
                    <a:pt x="53" y="150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5" y="152"/>
                  </a:lnTo>
                  <a:lnTo>
                    <a:pt x="64" y="156"/>
                  </a:lnTo>
                  <a:lnTo>
                    <a:pt x="63" y="160"/>
                  </a:lnTo>
                  <a:lnTo>
                    <a:pt x="64" y="164"/>
                  </a:lnTo>
                  <a:lnTo>
                    <a:pt x="66" y="167"/>
                  </a:lnTo>
                  <a:lnTo>
                    <a:pt x="65" y="172"/>
                  </a:lnTo>
                  <a:lnTo>
                    <a:pt x="63" y="175"/>
                  </a:lnTo>
                  <a:lnTo>
                    <a:pt x="60" y="176"/>
                  </a:lnTo>
                  <a:lnTo>
                    <a:pt x="55" y="175"/>
                  </a:lnTo>
                  <a:lnTo>
                    <a:pt x="50" y="174"/>
                  </a:lnTo>
                  <a:lnTo>
                    <a:pt x="46" y="173"/>
                  </a:lnTo>
                  <a:lnTo>
                    <a:pt x="45" y="176"/>
                  </a:lnTo>
                  <a:lnTo>
                    <a:pt x="42" y="180"/>
                  </a:lnTo>
                  <a:lnTo>
                    <a:pt x="39" y="181"/>
                  </a:lnTo>
                  <a:lnTo>
                    <a:pt x="34" y="180"/>
                  </a:lnTo>
                  <a:lnTo>
                    <a:pt x="32" y="179"/>
                  </a:lnTo>
                  <a:lnTo>
                    <a:pt x="31" y="178"/>
                  </a:lnTo>
                  <a:lnTo>
                    <a:pt x="28" y="179"/>
                  </a:lnTo>
                  <a:lnTo>
                    <a:pt x="24" y="181"/>
                  </a:lnTo>
                  <a:lnTo>
                    <a:pt x="22" y="184"/>
                  </a:lnTo>
                  <a:lnTo>
                    <a:pt x="22" y="187"/>
                  </a:lnTo>
                  <a:lnTo>
                    <a:pt x="22" y="190"/>
                  </a:lnTo>
                  <a:lnTo>
                    <a:pt x="16" y="195"/>
                  </a:lnTo>
                  <a:lnTo>
                    <a:pt x="9" y="199"/>
                  </a:lnTo>
                  <a:lnTo>
                    <a:pt x="7" y="202"/>
                  </a:lnTo>
                  <a:lnTo>
                    <a:pt x="7" y="204"/>
                  </a:lnTo>
                  <a:lnTo>
                    <a:pt x="5" y="207"/>
                  </a:lnTo>
                  <a:lnTo>
                    <a:pt x="4" y="212"/>
                  </a:lnTo>
                  <a:lnTo>
                    <a:pt x="4" y="217"/>
                  </a:lnTo>
                  <a:lnTo>
                    <a:pt x="5" y="222"/>
                  </a:lnTo>
                  <a:lnTo>
                    <a:pt x="8" y="226"/>
                  </a:lnTo>
                  <a:lnTo>
                    <a:pt x="10" y="229"/>
                  </a:lnTo>
                  <a:lnTo>
                    <a:pt x="11" y="234"/>
                  </a:lnTo>
                  <a:lnTo>
                    <a:pt x="11" y="237"/>
                  </a:lnTo>
                  <a:lnTo>
                    <a:pt x="11" y="239"/>
                  </a:lnTo>
                  <a:lnTo>
                    <a:pt x="15" y="250"/>
                  </a:lnTo>
                  <a:lnTo>
                    <a:pt x="15" y="251"/>
                  </a:lnTo>
                  <a:lnTo>
                    <a:pt x="16" y="255"/>
                  </a:lnTo>
                  <a:lnTo>
                    <a:pt x="18" y="257"/>
                  </a:lnTo>
                  <a:lnTo>
                    <a:pt x="22" y="259"/>
                  </a:lnTo>
                  <a:lnTo>
                    <a:pt x="28" y="260"/>
                  </a:lnTo>
                  <a:lnTo>
                    <a:pt x="35" y="260"/>
                  </a:lnTo>
                  <a:lnTo>
                    <a:pt x="41" y="260"/>
                  </a:lnTo>
                  <a:lnTo>
                    <a:pt x="43" y="260"/>
                  </a:lnTo>
                  <a:lnTo>
                    <a:pt x="43" y="264"/>
                  </a:lnTo>
                  <a:lnTo>
                    <a:pt x="42" y="272"/>
                  </a:lnTo>
                  <a:lnTo>
                    <a:pt x="43" y="280"/>
                  </a:lnTo>
                  <a:lnTo>
                    <a:pt x="45" y="287"/>
                  </a:lnTo>
                  <a:lnTo>
                    <a:pt x="49" y="288"/>
                  </a:lnTo>
                  <a:lnTo>
                    <a:pt x="54" y="287"/>
                  </a:lnTo>
                  <a:lnTo>
                    <a:pt x="60" y="285"/>
                  </a:lnTo>
                  <a:lnTo>
                    <a:pt x="64" y="286"/>
                  </a:lnTo>
                  <a:lnTo>
                    <a:pt x="69" y="290"/>
                  </a:lnTo>
                  <a:lnTo>
                    <a:pt x="73" y="294"/>
                  </a:lnTo>
                  <a:lnTo>
                    <a:pt x="78" y="298"/>
                  </a:lnTo>
                  <a:lnTo>
                    <a:pt x="79" y="300"/>
                  </a:lnTo>
                  <a:lnTo>
                    <a:pt x="79" y="297"/>
                  </a:lnTo>
                  <a:lnTo>
                    <a:pt x="80" y="294"/>
                  </a:lnTo>
                  <a:lnTo>
                    <a:pt x="83" y="290"/>
                  </a:lnTo>
                  <a:lnTo>
                    <a:pt x="86" y="290"/>
                  </a:lnTo>
                  <a:lnTo>
                    <a:pt x="92" y="290"/>
                  </a:lnTo>
                  <a:lnTo>
                    <a:pt x="96" y="289"/>
                  </a:lnTo>
                  <a:lnTo>
                    <a:pt x="100" y="289"/>
                  </a:lnTo>
                  <a:lnTo>
                    <a:pt x="100" y="292"/>
                  </a:lnTo>
                  <a:lnTo>
                    <a:pt x="98" y="297"/>
                  </a:lnTo>
                  <a:lnTo>
                    <a:pt x="96" y="305"/>
                  </a:lnTo>
                  <a:lnTo>
                    <a:pt x="94" y="315"/>
                  </a:lnTo>
                  <a:lnTo>
                    <a:pt x="89" y="323"/>
                  </a:lnTo>
                  <a:lnTo>
                    <a:pt x="84" y="330"/>
                  </a:lnTo>
                  <a:lnTo>
                    <a:pt x="80" y="335"/>
                  </a:lnTo>
                  <a:lnTo>
                    <a:pt x="78" y="340"/>
                  </a:lnTo>
                  <a:lnTo>
                    <a:pt x="75" y="342"/>
                  </a:lnTo>
                  <a:lnTo>
                    <a:pt x="70" y="342"/>
                  </a:lnTo>
                  <a:lnTo>
                    <a:pt x="64" y="342"/>
                  </a:lnTo>
                  <a:lnTo>
                    <a:pt x="58" y="345"/>
                  </a:lnTo>
                  <a:lnTo>
                    <a:pt x="55" y="347"/>
                  </a:lnTo>
                  <a:lnTo>
                    <a:pt x="55" y="350"/>
                  </a:lnTo>
                  <a:lnTo>
                    <a:pt x="57" y="354"/>
                  </a:lnTo>
                  <a:lnTo>
                    <a:pt x="61" y="356"/>
                  </a:lnTo>
                  <a:lnTo>
                    <a:pt x="64" y="356"/>
                  </a:lnTo>
                  <a:lnTo>
                    <a:pt x="68" y="355"/>
                  </a:lnTo>
                  <a:lnTo>
                    <a:pt x="72" y="353"/>
                  </a:lnTo>
                  <a:lnTo>
                    <a:pt x="77" y="349"/>
                  </a:lnTo>
                  <a:lnTo>
                    <a:pt x="84" y="347"/>
                  </a:lnTo>
                  <a:lnTo>
                    <a:pt x="89" y="343"/>
                  </a:lnTo>
                  <a:lnTo>
                    <a:pt x="94" y="339"/>
                  </a:lnTo>
                  <a:lnTo>
                    <a:pt x="98" y="335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09" y="334"/>
                  </a:lnTo>
                  <a:lnTo>
                    <a:pt x="113" y="333"/>
                  </a:lnTo>
                  <a:lnTo>
                    <a:pt x="115" y="330"/>
                  </a:lnTo>
                  <a:lnTo>
                    <a:pt x="116" y="325"/>
                  </a:lnTo>
                  <a:lnTo>
                    <a:pt x="117" y="320"/>
                  </a:lnTo>
                  <a:lnTo>
                    <a:pt x="118" y="318"/>
                  </a:lnTo>
                  <a:lnTo>
                    <a:pt x="121" y="316"/>
                  </a:lnTo>
                  <a:lnTo>
                    <a:pt x="125" y="312"/>
                  </a:lnTo>
                  <a:lnTo>
                    <a:pt x="131" y="309"/>
                  </a:lnTo>
                  <a:lnTo>
                    <a:pt x="136" y="307"/>
                  </a:lnTo>
                  <a:lnTo>
                    <a:pt x="138" y="305"/>
                  </a:lnTo>
                  <a:lnTo>
                    <a:pt x="138" y="304"/>
                  </a:lnTo>
                  <a:lnTo>
                    <a:pt x="137" y="302"/>
                  </a:lnTo>
                  <a:lnTo>
                    <a:pt x="138" y="300"/>
                  </a:lnTo>
                  <a:lnTo>
                    <a:pt x="141" y="297"/>
                  </a:lnTo>
                  <a:lnTo>
                    <a:pt x="145" y="296"/>
                  </a:lnTo>
                  <a:lnTo>
                    <a:pt x="148" y="294"/>
                  </a:lnTo>
                  <a:lnTo>
                    <a:pt x="149" y="290"/>
                  </a:lnTo>
                  <a:lnTo>
                    <a:pt x="148" y="287"/>
                  </a:lnTo>
                  <a:lnTo>
                    <a:pt x="146" y="283"/>
                  </a:lnTo>
                  <a:lnTo>
                    <a:pt x="142" y="281"/>
                  </a:lnTo>
                  <a:lnTo>
                    <a:pt x="142" y="278"/>
                  </a:lnTo>
                  <a:lnTo>
                    <a:pt x="144" y="274"/>
                  </a:lnTo>
                  <a:lnTo>
                    <a:pt x="146" y="271"/>
                  </a:lnTo>
                  <a:lnTo>
                    <a:pt x="148" y="269"/>
                  </a:lnTo>
                  <a:lnTo>
                    <a:pt x="151" y="265"/>
                  </a:lnTo>
                  <a:lnTo>
                    <a:pt x="154" y="258"/>
                  </a:lnTo>
                  <a:lnTo>
                    <a:pt x="159" y="249"/>
                  </a:lnTo>
                  <a:lnTo>
                    <a:pt x="164" y="241"/>
                  </a:lnTo>
                  <a:lnTo>
                    <a:pt x="169" y="235"/>
                  </a:lnTo>
                  <a:lnTo>
                    <a:pt x="175" y="234"/>
                  </a:lnTo>
                  <a:lnTo>
                    <a:pt x="177" y="236"/>
                  </a:lnTo>
                  <a:lnTo>
                    <a:pt x="176" y="240"/>
                  </a:lnTo>
                  <a:lnTo>
                    <a:pt x="174" y="243"/>
                  </a:lnTo>
                  <a:lnTo>
                    <a:pt x="170" y="248"/>
                  </a:lnTo>
                  <a:lnTo>
                    <a:pt x="168" y="254"/>
                  </a:lnTo>
                  <a:lnTo>
                    <a:pt x="167" y="260"/>
                  </a:lnTo>
                  <a:lnTo>
                    <a:pt x="166" y="267"/>
                  </a:lnTo>
                  <a:lnTo>
                    <a:pt x="164" y="270"/>
                  </a:lnTo>
                  <a:lnTo>
                    <a:pt x="163" y="272"/>
                  </a:lnTo>
                  <a:lnTo>
                    <a:pt x="163" y="277"/>
                  </a:lnTo>
                  <a:lnTo>
                    <a:pt x="164" y="280"/>
                  </a:lnTo>
                  <a:lnTo>
                    <a:pt x="168" y="280"/>
                  </a:lnTo>
                  <a:lnTo>
                    <a:pt x="172" y="277"/>
                  </a:lnTo>
                  <a:lnTo>
                    <a:pt x="178" y="273"/>
                  </a:lnTo>
                  <a:lnTo>
                    <a:pt x="183" y="270"/>
                  </a:lnTo>
                  <a:lnTo>
                    <a:pt x="186" y="266"/>
                  </a:lnTo>
                  <a:lnTo>
                    <a:pt x="189" y="264"/>
                  </a:lnTo>
                  <a:lnTo>
                    <a:pt x="189" y="263"/>
                  </a:lnTo>
                  <a:lnTo>
                    <a:pt x="191" y="260"/>
                  </a:lnTo>
                  <a:lnTo>
                    <a:pt x="194" y="260"/>
                  </a:lnTo>
                  <a:lnTo>
                    <a:pt x="199" y="259"/>
                  </a:lnTo>
                  <a:lnTo>
                    <a:pt x="204" y="255"/>
                  </a:lnTo>
                  <a:lnTo>
                    <a:pt x="206" y="251"/>
                  </a:lnTo>
                  <a:lnTo>
                    <a:pt x="207" y="250"/>
                  </a:lnTo>
                  <a:lnTo>
                    <a:pt x="206" y="249"/>
                  </a:lnTo>
                  <a:lnTo>
                    <a:pt x="204" y="245"/>
                  </a:lnTo>
                  <a:lnTo>
                    <a:pt x="204" y="242"/>
                  </a:lnTo>
                  <a:lnTo>
                    <a:pt x="207" y="239"/>
                  </a:lnTo>
                  <a:lnTo>
                    <a:pt x="213" y="237"/>
                  </a:lnTo>
                  <a:lnTo>
                    <a:pt x="219" y="237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30" y="242"/>
                  </a:lnTo>
                  <a:lnTo>
                    <a:pt x="235" y="243"/>
                  </a:lnTo>
                  <a:lnTo>
                    <a:pt x="242" y="245"/>
                  </a:lnTo>
                  <a:lnTo>
                    <a:pt x="250" y="248"/>
                  </a:lnTo>
                  <a:lnTo>
                    <a:pt x="257" y="249"/>
                  </a:lnTo>
                  <a:lnTo>
                    <a:pt x="260" y="249"/>
                  </a:lnTo>
                  <a:lnTo>
                    <a:pt x="262" y="248"/>
                  </a:lnTo>
                  <a:lnTo>
                    <a:pt x="266" y="248"/>
                  </a:lnTo>
                  <a:lnTo>
                    <a:pt x="270" y="248"/>
                  </a:lnTo>
                  <a:lnTo>
                    <a:pt x="275" y="249"/>
                  </a:lnTo>
                  <a:lnTo>
                    <a:pt x="280" y="250"/>
                  </a:lnTo>
                  <a:lnTo>
                    <a:pt x="288" y="250"/>
                  </a:lnTo>
                  <a:lnTo>
                    <a:pt x="296" y="250"/>
                  </a:lnTo>
                  <a:lnTo>
                    <a:pt x="301" y="250"/>
                  </a:lnTo>
                  <a:lnTo>
                    <a:pt x="306" y="251"/>
                  </a:lnTo>
                  <a:lnTo>
                    <a:pt x="311" y="255"/>
                  </a:lnTo>
                  <a:lnTo>
                    <a:pt x="316" y="258"/>
                  </a:lnTo>
                  <a:lnTo>
                    <a:pt x="322" y="259"/>
                  </a:lnTo>
                  <a:lnTo>
                    <a:pt x="327" y="260"/>
                  </a:lnTo>
                  <a:lnTo>
                    <a:pt x="328" y="260"/>
                  </a:lnTo>
                  <a:lnTo>
                    <a:pt x="329" y="262"/>
                  </a:lnTo>
                  <a:lnTo>
                    <a:pt x="330" y="263"/>
                  </a:lnTo>
                  <a:lnTo>
                    <a:pt x="334" y="266"/>
                  </a:lnTo>
                  <a:lnTo>
                    <a:pt x="338" y="269"/>
                  </a:lnTo>
                  <a:lnTo>
                    <a:pt x="344" y="270"/>
                  </a:lnTo>
                  <a:lnTo>
                    <a:pt x="349" y="271"/>
                  </a:lnTo>
                  <a:lnTo>
                    <a:pt x="352" y="271"/>
                  </a:lnTo>
                  <a:lnTo>
                    <a:pt x="354" y="269"/>
                  </a:lnTo>
                  <a:lnTo>
                    <a:pt x="356" y="265"/>
                  </a:lnTo>
                  <a:lnTo>
                    <a:pt x="357" y="262"/>
                  </a:lnTo>
                  <a:lnTo>
                    <a:pt x="359" y="262"/>
                  </a:lnTo>
                  <a:lnTo>
                    <a:pt x="365" y="263"/>
                  </a:lnTo>
                  <a:lnTo>
                    <a:pt x="372" y="265"/>
                  </a:lnTo>
                  <a:lnTo>
                    <a:pt x="377" y="266"/>
                  </a:lnTo>
                  <a:lnTo>
                    <a:pt x="383" y="269"/>
                  </a:lnTo>
                  <a:lnTo>
                    <a:pt x="388" y="273"/>
                  </a:lnTo>
                  <a:lnTo>
                    <a:pt x="392" y="279"/>
                  </a:lnTo>
                  <a:lnTo>
                    <a:pt x="397" y="283"/>
                  </a:lnTo>
                  <a:lnTo>
                    <a:pt x="401" y="286"/>
                  </a:lnTo>
                  <a:lnTo>
                    <a:pt x="402" y="287"/>
                  </a:lnTo>
                  <a:lnTo>
                    <a:pt x="412" y="297"/>
                  </a:lnTo>
                  <a:lnTo>
                    <a:pt x="418" y="303"/>
                  </a:lnTo>
                  <a:lnTo>
                    <a:pt x="419" y="303"/>
                  </a:lnTo>
                  <a:lnTo>
                    <a:pt x="421" y="303"/>
                  </a:lnTo>
                  <a:lnTo>
                    <a:pt x="424" y="304"/>
                  </a:lnTo>
                  <a:lnTo>
                    <a:pt x="427" y="307"/>
                  </a:lnTo>
                  <a:lnTo>
                    <a:pt x="432" y="311"/>
                  </a:lnTo>
                  <a:lnTo>
                    <a:pt x="437" y="317"/>
                  </a:lnTo>
                  <a:lnTo>
                    <a:pt x="441" y="321"/>
                  </a:lnTo>
                  <a:lnTo>
                    <a:pt x="443" y="32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noFill/>
            </a:ln>
          </p:spPr>
          <p:txBody>
            <a:bodyPr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0" name="Freeform 1114"/>
            <p:cNvSpPr>
              <a:spLocks/>
            </p:cNvSpPr>
            <p:nvPr/>
          </p:nvSpPr>
          <p:spPr bwMode="auto">
            <a:xfrm>
              <a:off x="985693" y="2334927"/>
              <a:ext cx="767053" cy="574928"/>
            </a:xfrm>
            <a:custGeom>
              <a:avLst/>
              <a:gdLst>
                <a:gd name="T0" fmla="*/ 26 w 730"/>
                <a:gd name="T1" fmla="*/ 112 h 517"/>
                <a:gd name="T2" fmla="*/ 17 w 730"/>
                <a:gd name="T3" fmla="*/ 255 h 517"/>
                <a:gd name="T4" fmla="*/ 34 w 730"/>
                <a:gd name="T5" fmla="*/ 255 h 517"/>
                <a:gd name="T6" fmla="*/ 24 w 730"/>
                <a:gd name="T7" fmla="*/ 285 h 517"/>
                <a:gd name="T8" fmla="*/ 11 w 730"/>
                <a:gd name="T9" fmla="*/ 268 h 517"/>
                <a:gd name="T10" fmla="*/ 0 w 730"/>
                <a:gd name="T11" fmla="*/ 304 h 517"/>
                <a:gd name="T12" fmla="*/ 51 w 730"/>
                <a:gd name="T13" fmla="*/ 333 h 517"/>
                <a:gd name="T14" fmla="*/ 53 w 730"/>
                <a:gd name="T15" fmla="*/ 346 h 517"/>
                <a:gd name="T16" fmla="*/ 66 w 730"/>
                <a:gd name="T17" fmla="*/ 348 h 517"/>
                <a:gd name="T18" fmla="*/ 133 w 730"/>
                <a:gd name="T19" fmla="*/ 452 h 517"/>
                <a:gd name="T20" fmla="*/ 207 w 730"/>
                <a:gd name="T21" fmla="*/ 449 h 517"/>
                <a:gd name="T22" fmla="*/ 262 w 730"/>
                <a:gd name="T23" fmla="*/ 473 h 517"/>
                <a:gd name="T24" fmla="*/ 289 w 730"/>
                <a:gd name="T25" fmla="*/ 469 h 517"/>
                <a:gd name="T26" fmla="*/ 456 w 730"/>
                <a:gd name="T27" fmla="*/ 473 h 517"/>
                <a:gd name="T28" fmla="*/ 646 w 730"/>
                <a:gd name="T29" fmla="*/ 517 h 517"/>
                <a:gd name="T30" fmla="*/ 650 w 730"/>
                <a:gd name="T31" fmla="*/ 460 h 517"/>
                <a:gd name="T32" fmla="*/ 730 w 730"/>
                <a:gd name="T33" fmla="*/ 129 h 517"/>
                <a:gd name="T34" fmla="*/ 224 w 730"/>
                <a:gd name="T35" fmla="*/ 0 h 517"/>
                <a:gd name="T36" fmla="*/ 228 w 730"/>
                <a:gd name="T37" fmla="*/ 97 h 517"/>
                <a:gd name="T38" fmla="*/ 203 w 730"/>
                <a:gd name="T39" fmla="*/ 177 h 517"/>
                <a:gd name="T40" fmla="*/ 199 w 730"/>
                <a:gd name="T41" fmla="*/ 219 h 517"/>
                <a:gd name="T42" fmla="*/ 146 w 730"/>
                <a:gd name="T43" fmla="*/ 234 h 517"/>
                <a:gd name="T44" fmla="*/ 142 w 730"/>
                <a:gd name="T45" fmla="*/ 213 h 517"/>
                <a:gd name="T46" fmla="*/ 186 w 730"/>
                <a:gd name="T47" fmla="*/ 186 h 517"/>
                <a:gd name="T48" fmla="*/ 182 w 730"/>
                <a:gd name="T49" fmla="*/ 165 h 517"/>
                <a:gd name="T50" fmla="*/ 144 w 730"/>
                <a:gd name="T51" fmla="*/ 169 h 517"/>
                <a:gd name="T52" fmla="*/ 173 w 730"/>
                <a:gd name="T53" fmla="*/ 144 h 517"/>
                <a:gd name="T54" fmla="*/ 194 w 730"/>
                <a:gd name="T55" fmla="*/ 127 h 517"/>
                <a:gd name="T56" fmla="*/ 30 w 730"/>
                <a:gd name="T57" fmla="*/ 25 h 517"/>
                <a:gd name="T58" fmla="*/ 17 w 730"/>
                <a:gd name="T59" fmla="*/ 53 h 517"/>
                <a:gd name="T60" fmla="*/ 26 w 730"/>
                <a:gd name="T61" fmla="*/ 112 h 517"/>
                <a:gd name="T62" fmla="*/ 26 w 730"/>
                <a:gd name="T63" fmla="*/ 112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0" h="517">
                  <a:moveTo>
                    <a:pt x="26" y="112"/>
                  </a:moveTo>
                  <a:lnTo>
                    <a:pt x="17" y="255"/>
                  </a:lnTo>
                  <a:lnTo>
                    <a:pt x="34" y="255"/>
                  </a:lnTo>
                  <a:lnTo>
                    <a:pt x="24" y="285"/>
                  </a:lnTo>
                  <a:lnTo>
                    <a:pt x="11" y="268"/>
                  </a:lnTo>
                  <a:lnTo>
                    <a:pt x="0" y="304"/>
                  </a:lnTo>
                  <a:lnTo>
                    <a:pt x="51" y="333"/>
                  </a:lnTo>
                  <a:lnTo>
                    <a:pt x="53" y="346"/>
                  </a:lnTo>
                  <a:lnTo>
                    <a:pt x="66" y="348"/>
                  </a:lnTo>
                  <a:lnTo>
                    <a:pt x="133" y="452"/>
                  </a:lnTo>
                  <a:lnTo>
                    <a:pt x="207" y="449"/>
                  </a:lnTo>
                  <a:lnTo>
                    <a:pt x="262" y="473"/>
                  </a:lnTo>
                  <a:lnTo>
                    <a:pt x="289" y="469"/>
                  </a:lnTo>
                  <a:lnTo>
                    <a:pt x="456" y="473"/>
                  </a:lnTo>
                  <a:lnTo>
                    <a:pt x="646" y="517"/>
                  </a:lnTo>
                  <a:lnTo>
                    <a:pt x="650" y="460"/>
                  </a:lnTo>
                  <a:lnTo>
                    <a:pt x="730" y="129"/>
                  </a:lnTo>
                  <a:lnTo>
                    <a:pt x="224" y="0"/>
                  </a:lnTo>
                  <a:lnTo>
                    <a:pt x="228" y="97"/>
                  </a:lnTo>
                  <a:lnTo>
                    <a:pt x="203" y="177"/>
                  </a:lnTo>
                  <a:lnTo>
                    <a:pt x="199" y="219"/>
                  </a:lnTo>
                  <a:lnTo>
                    <a:pt x="146" y="234"/>
                  </a:lnTo>
                  <a:lnTo>
                    <a:pt x="142" y="213"/>
                  </a:lnTo>
                  <a:lnTo>
                    <a:pt x="186" y="186"/>
                  </a:lnTo>
                  <a:lnTo>
                    <a:pt x="182" y="165"/>
                  </a:lnTo>
                  <a:lnTo>
                    <a:pt x="144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0" y="25"/>
                  </a:lnTo>
                  <a:lnTo>
                    <a:pt x="17" y="53"/>
                  </a:lnTo>
                  <a:lnTo>
                    <a:pt x="26" y="112"/>
                  </a:lnTo>
                  <a:lnTo>
                    <a:pt x="26" y="112"/>
                  </a:lnTo>
                  <a:close/>
                </a:path>
              </a:pathLst>
            </a:custGeom>
            <a:solidFill>
              <a:srgbClr val="ADC4C8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1" name="Freeform 1116"/>
            <p:cNvSpPr>
              <a:spLocks/>
            </p:cNvSpPr>
            <p:nvPr/>
          </p:nvSpPr>
          <p:spPr bwMode="auto">
            <a:xfrm>
              <a:off x="1695008" y="3553226"/>
              <a:ext cx="651581" cy="840147"/>
            </a:xfrm>
            <a:custGeom>
              <a:avLst/>
              <a:gdLst>
                <a:gd name="T0" fmla="*/ 135 w 618"/>
                <a:gd name="T1" fmla="*/ 0 h 752"/>
                <a:gd name="T2" fmla="*/ 433 w 618"/>
                <a:gd name="T3" fmla="*/ 55 h 752"/>
                <a:gd name="T4" fmla="*/ 410 w 618"/>
                <a:gd name="T5" fmla="*/ 186 h 752"/>
                <a:gd name="T6" fmla="*/ 618 w 618"/>
                <a:gd name="T7" fmla="*/ 218 h 752"/>
                <a:gd name="T8" fmla="*/ 538 w 618"/>
                <a:gd name="T9" fmla="*/ 752 h 752"/>
                <a:gd name="T10" fmla="*/ 0 w 618"/>
                <a:gd name="T11" fmla="*/ 663 h 752"/>
                <a:gd name="T12" fmla="*/ 135 w 618"/>
                <a:gd name="T13" fmla="*/ 0 h 752"/>
                <a:gd name="T14" fmla="*/ 135 w 618"/>
                <a:gd name="T15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8" h="752">
                  <a:moveTo>
                    <a:pt x="135" y="0"/>
                  </a:moveTo>
                  <a:lnTo>
                    <a:pt x="433" y="55"/>
                  </a:lnTo>
                  <a:lnTo>
                    <a:pt x="410" y="186"/>
                  </a:lnTo>
                  <a:lnTo>
                    <a:pt x="618" y="218"/>
                  </a:lnTo>
                  <a:lnTo>
                    <a:pt x="538" y="752"/>
                  </a:lnTo>
                  <a:lnTo>
                    <a:pt x="0" y="663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2" name="Freeform 1117"/>
            <p:cNvSpPr>
              <a:spLocks/>
            </p:cNvSpPr>
            <p:nvPr/>
          </p:nvSpPr>
          <p:spPr bwMode="auto">
            <a:xfrm>
              <a:off x="779495" y="2697485"/>
              <a:ext cx="918812" cy="797370"/>
            </a:xfrm>
            <a:custGeom>
              <a:avLst/>
              <a:gdLst>
                <a:gd name="T0" fmla="*/ 0 w 871"/>
                <a:gd name="T1" fmla="*/ 537 h 720"/>
                <a:gd name="T2" fmla="*/ 38 w 871"/>
                <a:gd name="T3" fmla="*/ 355 h 720"/>
                <a:gd name="T4" fmla="*/ 82 w 871"/>
                <a:gd name="T5" fmla="*/ 302 h 720"/>
                <a:gd name="T6" fmla="*/ 188 w 871"/>
                <a:gd name="T7" fmla="*/ 0 h 720"/>
                <a:gd name="T8" fmla="*/ 243 w 871"/>
                <a:gd name="T9" fmla="*/ 15 h 720"/>
                <a:gd name="T10" fmla="*/ 245 w 871"/>
                <a:gd name="T11" fmla="*/ 28 h 720"/>
                <a:gd name="T12" fmla="*/ 258 w 871"/>
                <a:gd name="T13" fmla="*/ 30 h 720"/>
                <a:gd name="T14" fmla="*/ 325 w 871"/>
                <a:gd name="T15" fmla="*/ 134 h 720"/>
                <a:gd name="T16" fmla="*/ 399 w 871"/>
                <a:gd name="T17" fmla="*/ 133 h 720"/>
                <a:gd name="T18" fmla="*/ 454 w 871"/>
                <a:gd name="T19" fmla="*/ 157 h 720"/>
                <a:gd name="T20" fmla="*/ 481 w 871"/>
                <a:gd name="T21" fmla="*/ 152 h 720"/>
                <a:gd name="T22" fmla="*/ 648 w 871"/>
                <a:gd name="T23" fmla="*/ 157 h 720"/>
                <a:gd name="T24" fmla="*/ 838 w 871"/>
                <a:gd name="T25" fmla="*/ 199 h 720"/>
                <a:gd name="T26" fmla="*/ 848 w 871"/>
                <a:gd name="T27" fmla="*/ 224 h 720"/>
                <a:gd name="T28" fmla="*/ 871 w 871"/>
                <a:gd name="T29" fmla="*/ 256 h 720"/>
                <a:gd name="T30" fmla="*/ 806 w 871"/>
                <a:gd name="T31" fmla="*/ 353 h 720"/>
                <a:gd name="T32" fmla="*/ 766 w 871"/>
                <a:gd name="T33" fmla="*/ 389 h 720"/>
                <a:gd name="T34" fmla="*/ 760 w 871"/>
                <a:gd name="T35" fmla="*/ 416 h 720"/>
                <a:gd name="T36" fmla="*/ 783 w 871"/>
                <a:gd name="T37" fmla="*/ 444 h 720"/>
                <a:gd name="T38" fmla="*/ 756 w 871"/>
                <a:gd name="T39" fmla="*/ 503 h 720"/>
                <a:gd name="T40" fmla="*/ 703 w 871"/>
                <a:gd name="T41" fmla="*/ 720 h 720"/>
                <a:gd name="T42" fmla="*/ 410 w 871"/>
                <a:gd name="T43" fmla="*/ 650 h 720"/>
                <a:gd name="T44" fmla="*/ 0 w 871"/>
                <a:gd name="T45" fmla="*/ 537 h 720"/>
                <a:gd name="T46" fmla="*/ 0 w 871"/>
                <a:gd name="T47" fmla="*/ 537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1" h="720">
                  <a:moveTo>
                    <a:pt x="0" y="537"/>
                  </a:moveTo>
                  <a:lnTo>
                    <a:pt x="38" y="355"/>
                  </a:lnTo>
                  <a:lnTo>
                    <a:pt x="82" y="302"/>
                  </a:lnTo>
                  <a:lnTo>
                    <a:pt x="188" y="0"/>
                  </a:lnTo>
                  <a:lnTo>
                    <a:pt x="243" y="15"/>
                  </a:lnTo>
                  <a:lnTo>
                    <a:pt x="245" y="28"/>
                  </a:lnTo>
                  <a:lnTo>
                    <a:pt x="258" y="30"/>
                  </a:lnTo>
                  <a:lnTo>
                    <a:pt x="325" y="134"/>
                  </a:lnTo>
                  <a:lnTo>
                    <a:pt x="399" y="133"/>
                  </a:lnTo>
                  <a:lnTo>
                    <a:pt x="454" y="157"/>
                  </a:lnTo>
                  <a:lnTo>
                    <a:pt x="481" y="152"/>
                  </a:lnTo>
                  <a:lnTo>
                    <a:pt x="648" y="157"/>
                  </a:lnTo>
                  <a:lnTo>
                    <a:pt x="838" y="199"/>
                  </a:lnTo>
                  <a:lnTo>
                    <a:pt x="848" y="224"/>
                  </a:lnTo>
                  <a:lnTo>
                    <a:pt x="871" y="256"/>
                  </a:lnTo>
                  <a:lnTo>
                    <a:pt x="806" y="353"/>
                  </a:lnTo>
                  <a:lnTo>
                    <a:pt x="766" y="389"/>
                  </a:lnTo>
                  <a:lnTo>
                    <a:pt x="760" y="416"/>
                  </a:lnTo>
                  <a:lnTo>
                    <a:pt x="783" y="444"/>
                  </a:lnTo>
                  <a:lnTo>
                    <a:pt x="756" y="503"/>
                  </a:lnTo>
                  <a:lnTo>
                    <a:pt x="703" y="720"/>
                  </a:lnTo>
                  <a:lnTo>
                    <a:pt x="410" y="650"/>
                  </a:lnTo>
                  <a:lnTo>
                    <a:pt x="0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B587A2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3" name="Freeform 1118"/>
            <p:cNvSpPr>
              <a:spLocks/>
            </p:cNvSpPr>
            <p:nvPr/>
          </p:nvSpPr>
          <p:spPr bwMode="auto">
            <a:xfrm>
              <a:off x="693718" y="3284584"/>
              <a:ext cx="913863" cy="1598161"/>
            </a:xfrm>
            <a:custGeom>
              <a:avLst/>
              <a:gdLst>
                <a:gd name="T0" fmla="*/ 29 w 865"/>
                <a:gd name="T1" fmla="*/ 293 h 1443"/>
                <a:gd name="T2" fmla="*/ 4 w 865"/>
                <a:gd name="T3" fmla="*/ 405 h 1443"/>
                <a:gd name="T4" fmla="*/ 87 w 865"/>
                <a:gd name="T5" fmla="*/ 586 h 1443"/>
                <a:gd name="T6" fmla="*/ 103 w 865"/>
                <a:gd name="T7" fmla="*/ 574 h 1443"/>
                <a:gd name="T8" fmla="*/ 129 w 865"/>
                <a:gd name="T9" fmla="*/ 650 h 1443"/>
                <a:gd name="T10" fmla="*/ 87 w 865"/>
                <a:gd name="T11" fmla="*/ 597 h 1443"/>
                <a:gd name="T12" fmla="*/ 78 w 865"/>
                <a:gd name="T13" fmla="*/ 681 h 1443"/>
                <a:gd name="T14" fmla="*/ 125 w 865"/>
                <a:gd name="T15" fmla="*/ 732 h 1443"/>
                <a:gd name="T16" fmla="*/ 93 w 865"/>
                <a:gd name="T17" fmla="*/ 803 h 1443"/>
                <a:gd name="T18" fmla="*/ 184 w 865"/>
                <a:gd name="T19" fmla="*/ 994 h 1443"/>
                <a:gd name="T20" fmla="*/ 164 w 865"/>
                <a:gd name="T21" fmla="*/ 1065 h 1443"/>
                <a:gd name="T22" fmla="*/ 283 w 865"/>
                <a:gd name="T23" fmla="*/ 1120 h 1443"/>
                <a:gd name="T24" fmla="*/ 327 w 865"/>
                <a:gd name="T25" fmla="*/ 1177 h 1443"/>
                <a:gd name="T26" fmla="*/ 378 w 865"/>
                <a:gd name="T27" fmla="*/ 1196 h 1443"/>
                <a:gd name="T28" fmla="*/ 378 w 865"/>
                <a:gd name="T29" fmla="*/ 1230 h 1443"/>
                <a:gd name="T30" fmla="*/ 411 w 865"/>
                <a:gd name="T31" fmla="*/ 1238 h 1443"/>
                <a:gd name="T32" fmla="*/ 481 w 865"/>
                <a:gd name="T33" fmla="*/ 1348 h 1443"/>
                <a:gd name="T34" fmla="*/ 481 w 865"/>
                <a:gd name="T35" fmla="*/ 1426 h 1443"/>
                <a:gd name="T36" fmla="*/ 789 w 865"/>
                <a:gd name="T37" fmla="*/ 1443 h 1443"/>
                <a:gd name="T38" fmla="*/ 770 w 865"/>
                <a:gd name="T39" fmla="*/ 1413 h 1443"/>
                <a:gd name="T40" fmla="*/ 779 w 865"/>
                <a:gd name="T41" fmla="*/ 1365 h 1443"/>
                <a:gd name="T42" fmla="*/ 829 w 865"/>
                <a:gd name="T43" fmla="*/ 1287 h 1443"/>
                <a:gd name="T44" fmla="*/ 865 w 865"/>
                <a:gd name="T45" fmla="*/ 1264 h 1443"/>
                <a:gd name="T46" fmla="*/ 844 w 865"/>
                <a:gd name="T47" fmla="*/ 1236 h 1443"/>
                <a:gd name="T48" fmla="*/ 831 w 865"/>
                <a:gd name="T49" fmla="*/ 1160 h 1443"/>
                <a:gd name="T50" fmla="*/ 388 w 865"/>
                <a:gd name="T51" fmla="*/ 497 h 1443"/>
                <a:gd name="T52" fmla="*/ 492 w 865"/>
                <a:gd name="T53" fmla="*/ 113 h 1443"/>
                <a:gd name="T54" fmla="*/ 82 w 865"/>
                <a:gd name="T55" fmla="*/ 0 h 1443"/>
                <a:gd name="T56" fmla="*/ 70 w 865"/>
                <a:gd name="T57" fmla="*/ 23 h 1443"/>
                <a:gd name="T58" fmla="*/ 0 w 865"/>
                <a:gd name="T59" fmla="*/ 192 h 1443"/>
                <a:gd name="T60" fmla="*/ 29 w 865"/>
                <a:gd name="T61" fmla="*/ 293 h 1443"/>
                <a:gd name="T62" fmla="*/ 29 w 865"/>
                <a:gd name="T63" fmla="*/ 293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65" h="1443">
                  <a:moveTo>
                    <a:pt x="29" y="293"/>
                  </a:moveTo>
                  <a:lnTo>
                    <a:pt x="4" y="405"/>
                  </a:lnTo>
                  <a:lnTo>
                    <a:pt x="87" y="586"/>
                  </a:lnTo>
                  <a:lnTo>
                    <a:pt x="103" y="574"/>
                  </a:lnTo>
                  <a:lnTo>
                    <a:pt x="129" y="650"/>
                  </a:lnTo>
                  <a:lnTo>
                    <a:pt x="87" y="597"/>
                  </a:lnTo>
                  <a:lnTo>
                    <a:pt x="78" y="681"/>
                  </a:lnTo>
                  <a:lnTo>
                    <a:pt x="125" y="732"/>
                  </a:lnTo>
                  <a:lnTo>
                    <a:pt x="93" y="803"/>
                  </a:lnTo>
                  <a:lnTo>
                    <a:pt x="184" y="994"/>
                  </a:lnTo>
                  <a:lnTo>
                    <a:pt x="164" y="1065"/>
                  </a:lnTo>
                  <a:lnTo>
                    <a:pt x="283" y="1120"/>
                  </a:lnTo>
                  <a:lnTo>
                    <a:pt x="327" y="1177"/>
                  </a:lnTo>
                  <a:lnTo>
                    <a:pt x="378" y="1196"/>
                  </a:lnTo>
                  <a:lnTo>
                    <a:pt x="378" y="1230"/>
                  </a:lnTo>
                  <a:lnTo>
                    <a:pt x="411" y="1238"/>
                  </a:lnTo>
                  <a:lnTo>
                    <a:pt x="481" y="1348"/>
                  </a:lnTo>
                  <a:lnTo>
                    <a:pt x="481" y="1426"/>
                  </a:lnTo>
                  <a:lnTo>
                    <a:pt x="789" y="1443"/>
                  </a:lnTo>
                  <a:lnTo>
                    <a:pt x="770" y="1413"/>
                  </a:lnTo>
                  <a:lnTo>
                    <a:pt x="779" y="1365"/>
                  </a:lnTo>
                  <a:lnTo>
                    <a:pt x="829" y="1287"/>
                  </a:lnTo>
                  <a:lnTo>
                    <a:pt x="865" y="1264"/>
                  </a:lnTo>
                  <a:lnTo>
                    <a:pt x="844" y="1236"/>
                  </a:lnTo>
                  <a:lnTo>
                    <a:pt x="831" y="1160"/>
                  </a:lnTo>
                  <a:lnTo>
                    <a:pt x="388" y="497"/>
                  </a:lnTo>
                  <a:lnTo>
                    <a:pt x="492" y="113"/>
                  </a:lnTo>
                  <a:lnTo>
                    <a:pt x="82" y="0"/>
                  </a:lnTo>
                  <a:lnTo>
                    <a:pt x="70" y="23"/>
                  </a:lnTo>
                  <a:lnTo>
                    <a:pt x="0" y="192"/>
                  </a:lnTo>
                  <a:lnTo>
                    <a:pt x="29" y="293"/>
                  </a:lnTo>
                  <a:lnTo>
                    <a:pt x="29" y="293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4" name="Freeform 1119"/>
            <p:cNvSpPr>
              <a:spLocks/>
            </p:cNvSpPr>
            <p:nvPr/>
          </p:nvSpPr>
          <p:spPr bwMode="auto">
            <a:xfrm>
              <a:off x="1101162" y="3409494"/>
              <a:ext cx="739009" cy="1160121"/>
            </a:xfrm>
            <a:custGeom>
              <a:avLst/>
              <a:gdLst>
                <a:gd name="T0" fmla="*/ 0 w 696"/>
                <a:gd name="T1" fmla="*/ 384 h 1047"/>
                <a:gd name="T2" fmla="*/ 443 w 696"/>
                <a:gd name="T3" fmla="*/ 1047 h 1047"/>
                <a:gd name="T4" fmla="*/ 458 w 696"/>
                <a:gd name="T5" fmla="*/ 904 h 1047"/>
                <a:gd name="T6" fmla="*/ 483 w 696"/>
                <a:gd name="T7" fmla="*/ 897 h 1047"/>
                <a:gd name="T8" fmla="*/ 525 w 696"/>
                <a:gd name="T9" fmla="*/ 921 h 1047"/>
                <a:gd name="T10" fmla="*/ 561 w 696"/>
                <a:gd name="T11" fmla="*/ 796 h 1047"/>
                <a:gd name="T12" fmla="*/ 696 w 696"/>
                <a:gd name="T13" fmla="*/ 133 h 1047"/>
                <a:gd name="T14" fmla="*/ 397 w 696"/>
                <a:gd name="T15" fmla="*/ 70 h 1047"/>
                <a:gd name="T16" fmla="*/ 104 w 696"/>
                <a:gd name="T17" fmla="*/ 0 h 1047"/>
                <a:gd name="T18" fmla="*/ 0 w 696"/>
                <a:gd name="T19" fmla="*/ 384 h 1047"/>
                <a:gd name="T20" fmla="*/ 0 w 696"/>
                <a:gd name="T21" fmla="*/ 384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6" h="1047">
                  <a:moveTo>
                    <a:pt x="0" y="384"/>
                  </a:moveTo>
                  <a:lnTo>
                    <a:pt x="443" y="1047"/>
                  </a:lnTo>
                  <a:lnTo>
                    <a:pt x="458" y="904"/>
                  </a:lnTo>
                  <a:lnTo>
                    <a:pt x="483" y="897"/>
                  </a:lnTo>
                  <a:lnTo>
                    <a:pt x="525" y="921"/>
                  </a:lnTo>
                  <a:lnTo>
                    <a:pt x="561" y="796"/>
                  </a:lnTo>
                  <a:lnTo>
                    <a:pt x="696" y="133"/>
                  </a:lnTo>
                  <a:lnTo>
                    <a:pt x="397" y="70"/>
                  </a:lnTo>
                  <a:lnTo>
                    <a:pt x="104" y="0"/>
                  </a:lnTo>
                  <a:lnTo>
                    <a:pt x="0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5" name="Freeform 1120"/>
            <p:cNvSpPr>
              <a:spLocks/>
            </p:cNvSpPr>
            <p:nvPr/>
          </p:nvSpPr>
          <p:spPr bwMode="auto">
            <a:xfrm>
              <a:off x="1521804" y="2475236"/>
              <a:ext cx="689522" cy="1137877"/>
            </a:xfrm>
            <a:custGeom>
              <a:avLst/>
              <a:gdLst>
                <a:gd name="T0" fmla="*/ 0 w 654"/>
                <a:gd name="T1" fmla="*/ 909 h 1027"/>
                <a:gd name="T2" fmla="*/ 53 w 654"/>
                <a:gd name="T3" fmla="*/ 692 h 1027"/>
                <a:gd name="T4" fmla="*/ 80 w 654"/>
                <a:gd name="T5" fmla="*/ 633 h 1027"/>
                <a:gd name="T6" fmla="*/ 57 w 654"/>
                <a:gd name="T7" fmla="*/ 605 h 1027"/>
                <a:gd name="T8" fmla="*/ 63 w 654"/>
                <a:gd name="T9" fmla="*/ 578 h 1027"/>
                <a:gd name="T10" fmla="*/ 103 w 654"/>
                <a:gd name="T11" fmla="*/ 542 h 1027"/>
                <a:gd name="T12" fmla="*/ 168 w 654"/>
                <a:gd name="T13" fmla="*/ 445 h 1027"/>
                <a:gd name="T14" fmla="*/ 145 w 654"/>
                <a:gd name="T15" fmla="*/ 413 h 1027"/>
                <a:gd name="T16" fmla="*/ 135 w 654"/>
                <a:gd name="T17" fmla="*/ 388 h 1027"/>
                <a:gd name="T18" fmla="*/ 139 w 654"/>
                <a:gd name="T19" fmla="*/ 333 h 1027"/>
                <a:gd name="T20" fmla="*/ 219 w 654"/>
                <a:gd name="T21" fmla="*/ 0 h 1027"/>
                <a:gd name="T22" fmla="*/ 304 w 654"/>
                <a:gd name="T23" fmla="*/ 19 h 1027"/>
                <a:gd name="T24" fmla="*/ 276 w 654"/>
                <a:gd name="T25" fmla="*/ 149 h 1027"/>
                <a:gd name="T26" fmla="*/ 295 w 654"/>
                <a:gd name="T27" fmla="*/ 194 h 1027"/>
                <a:gd name="T28" fmla="*/ 297 w 654"/>
                <a:gd name="T29" fmla="*/ 223 h 1027"/>
                <a:gd name="T30" fmla="*/ 287 w 654"/>
                <a:gd name="T31" fmla="*/ 228 h 1027"/>
                <a:gd name="T32" fmla="*/ 320 w 654"/>
                <a:gd name="T33" fmla="*/ 259 h 1027"/>
                <a:gd name="T34" fmla="*/ 354 w 654"/>
                <a:gd name="T35" fmla="*/ 342 h 1027"/>
                <a:gd name="T36" fmla="*/ 365 w 654"/>
                <a:gd name="T37" fmla="*/ 417 h 1027"/>
                <a:gd name="T38" fmla="*/ 371 w 654"/>
                <a:gd name="T39" fmla="*/ 457 h 1027"/>
                <a:gd name="T40" fmla="*/ 346 w 654"/>
                <a:gd name="T41" fmla="*/ 495 h 1027"/>
                <a:gd name="T42" fmla="*/ 363 w 654"/>
                <a:gd name="T43" fmla="*/ 512 h 1027"/>
                <a:gd name="T44" fmla="*/ 409 w 654"/>
                <a:gd name="T45" fmla="*/ 487 h 1027"/>
                <a:gd name="T46" fmla="*/ 439 w 654"/>
                <a:gd name="T47" fmla="*/ 618 h 1027"/>
                <a:gd name="T48" fmla="*/ 460 w 654"/>
                <a:gd name="T49" fmla="*/ 626 h 1027"/>
                <a:gd name="T50" fmla="*/ 464 w 654"/>
                <a:gd name="T51" fmla="*/ 664 h 1027"/>
                <a:gd name="T52" fmla="*/ 523 w 654"/>
                <a:gd name="T53" fmla="*/ 679 h 1027"/>
                <a:gd name="T54" fmla="*/ 616 w 654"/>
                <a:gd name="T55" fmla="*/ 679 h 1027"/>
                <a:gd name="T56" fmla="*/ 654 w 654"/>
                <a:gd name="T57" fmla="*/ 696 h 1027"/>
                <a:gd name="T58" fmla="*/ 599 w 654"/>
                <a:gd name="T59" fmla="*/ 1027 h 1027"/>
                <a:gd name="T60" fmla="*/ 299 w 654"/>
                <a:gd name="T61" fmla="*/ 972 h 1027"/>
                <a:gd name="T62" fmla="*/ 0 w 654"/>
                <a:gd name="T63" fmla="*/ 909 h 1027"/>
                <a:gd name="T64" fmla="*/ 0 w 654"/>
                <a:gd name="T65" fmla="*/ 909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54" h="1027">
                  <a:moveTo>
                    <a:pt x="0" y="909"/>
                  </a:moveTo>
                  <a:lnTo>
                    <a:pt x="53" y="692"/>
                  </a:lnTo>
                  <a:lnTo>
                    <a:pt x="80" y="633"/>
                  </a:lnTo>
                  <a:lnTo>
                    <a:pt x="57" y="605"/>
                  </a:lnTo>
                  <a:lnTo>
                    <a:pt x="63" y="578"/>
                  </a:lnTo>
                  <a:lnTo>
                    <a:pt x="103" y="542"/>
                  </a:lnTo>
                  <a:lnTo>
                    <a:pt x="168" y="445"/>
                  </a:lnTo>
                  <a:lnTo>
                    <a:pt x="145" y="413"/>
                  </a:lnTo>
                  <a:lnTo>
                    <a:pt x="135" y="388"/>
                  </a:lnTo>
                  <a:lnTo>
                    <a:pt x="139" y="333"/>
                  </a:lnTo>
                  <a:lnTo>
                    <a:pt x="219" y="0"/>
                  </a:lnTo>
                  <a:lnTo>
                    <a:pt x="304" y="19"/>
                  </a:lnTo>
                  <a:lnTo>
                    <a:pt x="276" y="149"/>
                  </a:lnTo>
                  <a:lnTo>
                    <a:pt x="295" y="194"/>
                  </a:lnTo>
                  <a:lnTo>
                    <a:pt x="297" y="223"/>
                  </a:lnTo>
                  <a:lnTo>
                    <a:pt x="287" y="228"/>
                  </a:lnTo>
                  <a:lnTo>
                    <a:pt x="320" y="259"/>
                  </a:lnTo>
                  <a:lnTo>
                    <a:pt x="354" y="342"/>
                  </a:lnTo>
                  <a:lnTo>
                    <a:pt x="365" y="417"/>
                  </a:lnTo>
                  <a:lnTo>
                    <a:pt x="371" y="457"/>
                  </a:lnTo>
                  <a:lnTo>
                    <a:pt x="346" y="495"/>
                  </a:lnTo>
                  <a:lnTo>
                    <a:pt x="363" y="512"/>
                  </a:lnTo>
                  <a:lnTo>
                    <a:pt x="409" y="487"/>
                  </a:lnTo>
                  <a:lnTo>
                    <a:pt x="439" y="618"/>
                  </a:lnTo>
                  <a:lnTo>
                    <a:pt x="460" y="626"/>
                  </a:lnTo>
                  <a:lnTo>
                    <a:pt x="464" y="664"/>
                  </a:lnTo>
                  <a:lnTo>
                    <a:pt x="523" y="679"/>
                  </a:lnTo>
                  <a:lnTo>
                    <a:pt x="616" y="679"/>
                  </a:lnTo>
                  <a:lnTo>
                    <a:pt x="654" y="696"/>
                  </a:lnTo>
                  <a:lnTo>
                    <a:pt x="599" y="1027"/>
                  </a:lnTo>
                  <a:lnTo>
                    <a:pt x="299" y="972"/>
                  </a:lnTo>
                  <a:lnTo>
                    <a:pt x="0" y="909"/>
                  </a:lnTo>
                  <a:lnTo>
                    <a:pt x="0" y="909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6" name="Freeform 1121"/>
            <p:cNvSpPr>
              <a:spLocks/>
            </p:cNvSpPr>
            <p:nvPr/>
          </p:nvSpPr>
          <p:spPr bwMode="auto">
            <a:xfrm>
              <a:off x="1812130" y="2497481"/>
              <a:ext cx="1182744" cy="768280"/>
            </a:xfrm>
            <a:custGeom>
              <a:avLst/>
              <a:gdLst>
                <a:gd name="T0" fmla="*/ 19 w 1118"/>
                <a:gd name="T1" fmla="*/ 175 h 692"/>
                <a:gd name="T2" fmla="*/ 21 w 1118"/>
                <a:gd name="T3" fmla="*/ 204 h 692"/>
                <a:gd name="T4" fmla="*/ 11 w 1118"/>
                <a:gd name="T5" fmla="*/ 209 h 692"/>
                <a:gd name="T6" fmla="*/ 44 w 1118"/>
                <a:gd name="T7" fmla="*/ 240 h 692"/>
                <a:gd name="T8" fmla="*/ 78 w 1118"/>
                <a:gd name="T9" fmla="*/ 323 h 692"/>
                <a:gd name="T10" fmla="*/ 89 w 1118"/>
                <a:gd name="T11" fmla="*/ 398 h 692"/>
                <a:gd name="T12" fmla="*/ 95 w 1118"/>
                <a:gd name="T13" fmla="*/ 438 h 692"/>
                <a:gd name="T14" fmla="*/ 70 w 1118"/>
                <a:gd name="T15" fmla="*/ 476 h 692"/>
                <a:gd name="T16" fmla="*/ 87 w 1118"/>
                <a:gd name="T17" fmla="*/ 493 h 692"/>
                <a:gd name="T18" fmla="*/ 133 w 1118"/>
                <a:gd name="T19" fmla="*/ 468 h 692"/>
                <a:gd name="T20" fmla="*/ 163 w 1118"/>
                <a:gd name="T21" fmla="*/ 599 h 692"/>
                <a:gd name="T22" fmla="*/ 184 w 1118"/>
                <a:gd name="T23" fmla="*/ 607 h 692"/>
                <a:gd name="T24" fmla="*/ 188 w 1118"/>
                <a:gd name="T25" fmla="*/ 645 h 692"/>
                <a:gd name="T26" fmla="*/ 205 w 1118"/>
                <a:gd name="T27" fmla="*/ 662 h 692"/>
                <a:gd name="T28" fmla="*/ 247 w 1118"/>
                <a:gd name="T29" fmla="*/ 660 h 692"/>
                <a:gd name="T30" fmla="*/ 340 w 1118"/>
                <a:gd name="T31" fmla="*/ 660 h 692"/>
                <a:gd name="T32" fmla="*/ 378 w 1118"/>
                <a:gd name="T33" fmla="*/ 677 h 692"/>
                <a:gd name="T34" fmla="*/ 390 w 1118"/>
                <a:gd name="T35" fmla="*/ 609 h 692"/>
                <a:gd name="T36" fmla="*/ 694 w 1118"/>
                <a:gd name="T37" fmla="*/ 654 h 692"/>
                <a:gd name="T38" fmla="*/ 1068 w 1118"/>
                <a:gd name="T39" fmla="*/ 692 h 692"/>
                <a:gd name="T40" fmla="*/ 1080 w 1118"/>
                <a:gd name="T41" fmla="*/ 567 h 692"/>
                <a:gd name="T42" fmla="*/ 1118 w 1118"/>
                <a:gd name="T43" fmla="*/ 162 h 692"/>
                <a:gd name="T44" fmla="*/ 622 w 1118"/>
                <a:gd name="T45" fmla="*/ 105 h 692"/>
                <a:gd name="T46" fmla="*/ 376 w 1118"/>
                <a:gd name="T47" fmla="*/ 67 h 692"/>
                <a:gd name="T48" fmla="*/ 28 w 1118"/>
                <a:gd name="T49" fmla="*/ 0 h 692"/>
                <a:gd name="T50" fmla="*/ 0 w 1118"/>
                <a:gd name="T51" fmla="*/ 130 h 692"/>
                <a:gd name="T52" fmla="*/ 19 w 1118"/>
                <a:gd name="T53" fmla="*/ 175 h 692"/>
                <a:gd name="T54" fmla="*/ 19 w 1118"/>
                <a:gd name="T55" fmla="*/ 175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18" h="692">
                  <a:moveTo>
                    <a:pt x="19" y="175"/>
                  </a:moveTo>
                  <a:lnTo>
                    <a:pt x="21" y="204"/>
                  </a:lnTo>
                  <a:lnTo>
                    <a:pt x="11" y="209"/>
                  </a:lnTo>
                  <a:lnTo>
                    <a:pt x="44" y="240"/>
                  </a:lnTo>
                  <a:lnTo>
                    <a:pt x="78" y="323"/>
                  </a:lnTo>
                  <a:lnTo>
                    <a:pt x="89" y="398"/>
                  </a:lnTo>
                  <a:lnTo>
                    <a:pt x="95" y="438"/>
                  </a:lnTo>
                  <a:lnTo>
                    <a:pt x="70" y="476"/>
                  </a:lnTo>
                  <a:lnTo>
                    <a:pt x="87" y="493"/>
                  </a:lnTo>
                  <a:lnTo>
                    <a:pt x="133" y="468"/>
                  </a:lnTo>
                  <a:lnTo>
                    <a:pt x="163" y="599"/>
                  </a:lnTo>
                  <a:lnTo>
                    <a:pt x="184" y="607"/>
                  </a:lnTo>
                  <a:lnTo>
                    <a:pt x="188" y="645"/>
                  </a:lnTo>
                  <a:lnTo>
                    <a:pt x="205" y="662"/>
                  </a:lnTo>
                  <a:lnTo>
                    <a:pt x="247" y="660"/>
                  </a:lnTo>
                  <a:lnTo>
                    <a:pt x="340" y="660"/>
                  </a:lnTo>
                  <a:lnTo>
                    <a:pt x="378" y="677"/>
                  </a:lnTo>
                  <a:lnTo>
                    <a:pt x="390" y="609"/>
                  </a:lnTo>
                  <a:lnTo>
                    <a:pt x="694" y="654"/>
                  </a:lnTo>
                  <a:lnTo>
                    <a:pt x="1068" y="692"/>
                  </a:lnTo>
                  <a:lnTo>
                    <a:pt x="1080" y="567"/>
                  </a:lnTo>
                  <a:lnTo>
                    <a:pt x="1118" y="162"/>
                  </a:lnTo>
                  <a:lnTo>
                    <a:pt x="622" y="105"/>
                  </a:lnTo>
                  <a:lnTo>
                    <a:pt x="376" y="67"/>
                  </a:lnTo>
                  <a:lnTo>
                    <a:pt x="28" y="0"/>
                  </a:lnTo>
                  <a:lnTo>
                    <a:pt x="0" y="130"/>
                  </a:lnTo>
                  <a:lnTo>
                    <a:pt x="19" y="175"/>
                  </a:lnTo>
                  <a:lnTo>
                    <a:pt x="19" y="175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7" name="Freeform 1122"/>
            <p:cNvSpPr>
              <a:spLocks/>
            </p:cNvSpPr>
            <p:nvPr/>
          </p:nvSpPr>
          <p:spPr bwMode="auto">
            <a:xfrm>
              <a:off x="1478915" y="4292418"/>
              <a:ext cx="785197" cy="930834"/>
            </a:xfrm>
            <a:custGeom>
              <a:avLst/>
              <a:gdLst>
                <a:gd name="T0" fmla="*/ 48 w 746"/>
                <a:gd name="T1" fmla="*/ 534 h 840"/>
                <a:gd name="T2" fmla="*/ 29 w 746"/>
                <a:gd name="T3" fmla="*/ 504 h 840"/>
                <a:gd name="T4" fmla="*/ 38 w 746"/>
                <a:gd name="T5" fmla="*/ 456 h 840"/>
                <a:gd name="T6" fmla="*/ 88 w 746"/>
                <a:gd name="T7" fmla="*/ 378 h 840"/>
                <a:gd name="T8" fmla="*/ 124 w 746"/>
                <a:gd name="T9" fmla="*/ 355 h 840"/>
                <a:gd name="T10" fmla="*/ 103 w 746"/>
                <a:gd name="T11" fmla="*/ 327 h 840"/>
                <a:gd name="T12" fmla="*/ 90 w 746"/>
                <a:gd name="T13" fmla="*/ 251 h 840"/>
                <a:gd name="T14" fmla="*/ 105 w 746"/>
                <a:gd name="T15" fmla="*/ 108 h 840"/>
                <a:gd name="T16" fmla="*/ 130 w 746"/>
                <a:gd name="T17" fmla="*/ 101 h 840"/>
                <a:gd name="T18" fmla="*/ 172 w 746"/>
                <a:gd name="T19" fmla="*/ 125 h 840"/>
                <a:gd name="T20" fmla="*/ 208 w 746"/>
                <a:gd name="T21" fmla="*/ 0 h 840"/>
                <a:gd name="T22" fmla="*/ 746 w 746"/>
                <a:gd name="T23" fmla="*/ 89 h 840"/>
                <a:gd name="T24" fmla="*/ 634 w 746"/>
                <a:gd name="T25" fmla="*/ 840 h 840"/>
                <a:gd name="T26" fmla="*/ 468 w 746"/>
                <a:gd name="T27" fmla="*/ 817 h 840"/>
                <a:gd name="T28" fmla="*/ 366 w 746"/>
                <a:gd name="T29" fmla="*/ 789 h 840"/>
                <a:gd name="T30" fmla="*/ 154 w 746"/>
                <a:gd name="T31" fmla="*/ 705 h 840"/>
                <a:gd name="T32" fmla="*/ 0 w 746"/>
                <a:gd name="T33" fmla="*/ 576 h 840"/>
                <a:gd name="T34" fmla="*/ 48 w 746"/>
                <a:gd name="T35" fmla="*/ 534 h 840"/>
                <a:gd name="T36" fmla="*/ 48 w 746"/>
                <a:gd name="T37" fmla="*/ 534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6" h="840">
                  <a:moveTo>
                    <a:pt x="48" y="534"/>
                  </a:moveTo>
                  <a:lnTo>
                    <a:pt x="29" y="504"/>
                  </a:lnTo>
                  <a:lnTo>
                    <a:pt x="38" y="456"/>
                  </a:lnTo>
                  <a:lnTo>
                    <a:pt x="88" y="378"/>
                  </a:lnTo>
                  <a:lnTo>
                    <a:pt x="124" y="355"/>
                  </a:lnTo>
                  <a:lnTo>
                    <a:pt x="103" y="327"/>
                  </a:lnTo>
                  <a:lnTo>
                    <a:pt x="90" y="251"/>
                  </a:lnTo>
                  <a:lnTo>
                    <a:pt x="105" y="108"/>
                  </a:lnTo>
                  <a:lnTo>
                    <a:pt x="130" y="101"/>
                  </a:lnTo>
                  <a:lnTo>
                    <a:pt x="172" y="125"/>
                  </a:lnTo>
                  <a:lnTo>
                    <a:pt x="208" y="0"/>
                  </a:lnTo>
                  <a:lnTo>
                    <a:pt x="746" y="89"/>
                  </a:lnTo>
                  <a:lnTo>
                    <a:pt x="634" y="840"/>
                  </a:lnTo>
                  <a:lnTo>
                    <a:pt x="468" y="817"/>
                  </a:lnTo>
                  <a:lnTo>
                    <a:pt x="366" y="789"/>
                  </a:lnTo>
                  <a:lnTo>
                    <a:pt x="154" y="705"/>
                  </a:lnTo>
                  <a:lnTo>
                    <a:pt x="0" y="576"/>
                  </a:lnTo>
                  <a:lnTo>
                    <a:pt x="48" y="534"/>
                  </a:lnTo>
                  <a:lnTo>
                    <a:pt x="48" y="534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8" name="Freeform 1123"/>
            <p:cNvSpPr>
              <a:spLocks/>
            </p:cNvSpPr>
            <p:nvPr/>
          </p:nvSpPr>
          <p:spPr bwMode="auto">
            <a:xfrm>
              <a:off x="2128847" y="3173362"/>
              <a:ext cx="813239" cy="686149"/>
            </a:xfrm>
            <a:custGeom>
              <a:avLst/>
              <a:gdLst>
                <a:gd name="T0" fmla="*/ 0 w 770"/>
                <a:gd name="T1" fmla="*/ 530 h 619"/>
                <a:gd name="T2" fmla="*/ 92 w 770"/>
                <a:gd name="T3" fmla="*/ 0 h 619"/>
                <a:gd name="T4" fmla="*/ 396 w 770"/>
                <a:gd name="T5" fmla="*/ 45 h 619"/>
                <a:gd name="T6" fmla="*/ 770 w 770"/>
                <a:gd name="T7" fmla="*/ 83 h 619"/>
                <a:gd name="T8" fmla="*/ 744 w 770"/>
                <a:gd name="T9" fmla="*/ 351 h 619"/>
                <a:gd name="T10" fmla="*/ 719 w 770"/>
                <a:gd name="T11" fmla="*/ 619 h 619"/>
                <a:gd name="T12" fmla="*/ 208 w 770"/>
                <a:gd name="T13" fmla="*/ 562 h 619"/>
                <a:gd name="T14" fmla="*/ 0 w 770"/>
                <a:gd name="T15" fmla="*/ 530 h 619"/>
                <a:gd name="T16" fmla="*/ 0 w 770"/>
                <a:gd name="T17" fmla="*/ 53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0" h="619">
                  <a:moveTo>
                    <a:pt x="0" y="530"/>
                  </a:moveTo>
                  <a:lnTo>
                    <a:pt x="92" y="0"/>
                  </a:lnTo>
                  <a:lnTo>
                    <a:pt x="396" y="45"/>
                  </a:lnTo>
                  <a:lnTo>
                    <a:pt x="770" y="83"/>
                  </a:lnTo>
                  <a:lnTo>
                    <a:pt x="744" y="351"/>
                  </a:lnTo>
                  <a:lnTo>
                    <a:pt x="719" y="619"/>
                  </a:lnTo>
                  <a:lnTo>
                    <a:pt x="208" y="562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9" name="Freeform 1124"/>
            <p:cNvSpPr>
              <a:spLocks/>
            </p:cNvSpPr>
            <p:nvPr/>
          </p:nvSpPr>
          <p:spPr bwMode="auto">
            <a:xfrm>
              <a:off x="2264113" y="3796201"/>
              <a:ext cx="841282" cy="681015"/>
            </a:xfrm>
            <a:custGeom>
              <a:avLst/>
              <a:gdLst>
                <a:gd name="T0" fmla="*/ 80 w 796"/>
                <a:gd name="T1" fmla="*/ 0 h 612"/>
                <a:gd name="T2" fmla="*/ 591 w 796"/>
                <a:gd name="T3" fmla="*/ 57 h 612"/>
                <a:gd name="T4" fmla="*/ 796 w 796"/>
                <a:gd name="T5" fmla="*/ 74 h 612"/>
                <a:gd name="T6" fmla="*/ 789 w 796"/>
                <a:gd name="T7" fmla="*/ 207 h 612"/>
                <a:gd name="T8" fmla="*/ 760 w 796"/>
                <a:gd name="T9" fmla="*/ 612 h 612"/>
                <a:gd name="T10" fmla="*/ 656 w 796"/>
                <a:gd name="T11" fmla="*/ 605 h 612"/>
                <a:gd name="T12" fmla="*/ 331 w 796"/>
                <a:gd name="T13" fmla="*/ 576 h 612"/>
                <a:gd name="T14" fmla="*/ 0 w 796"/>
                <a:gd name="T15" fmla="*/ 534 h 612"/>
                <a:gd name="T16" fmla="*/ 80 w 796"/>
                <a:gd name="T17" fmla="*/ 0 h 612"/>
                <a:gd name="T18" fmla="*/ 80 w 796"/>
                <a:gd name="T19" fmla="*/ 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6" h="612">
                  <a:moveTo>
                    <a:pt x="80" y="0"/>
                  </a:moveTo>
                  <a:lnTo>
                    <a:pt x="591" y="57"/>
                  </a:lnTo>
                  <a:lnTo>
                    <a:pt x="796" y="74"/>
                  </a:lnTo>
                  <a:lnTo>
                    <a:pt x="789" y="207"/>
                  </a:lnTo>
                  <a:lnTo>
                    <a:pt x="760" y="612"/>
                  </a:lnTo>
                  <a:lnTo>
                    <a:pt x="656" y="605"/>
                  </a:lnTo>
                  <a:lnTo>
                    <a:pt x="331" y="576"/>
                  </a:lnTo>
                  <a:lnTo>
                    <a:pt x="0" y="534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0" name="Freeform 1125"/>
            <p:cNvSpPr>
              <a:spLocks/>
            </p:cNvSpPr>
            <p:nvPr/>
          </p:nvSpPr>
          <p:spPr bwMode="auto">
            <a:xfrm>
              <a:off x="2142043" y="4389950"/>
              <a:ext cx="813239" cy="846991"/>
            </a:xfrm>
            <a:custGeom>
              <a:avLst/>
              <a:gdLst>
                <a:gd name="T0" fmla="*/ 97 w 768"/>
                <a:gd name="T1" fmla="*/ 764 h 764"/>
                <a:gd name="T2" fmla="*/ 106 w 768"/>
                <a:gd name="T3" fmla="*/ 707 h 764"/>
                <a:gd name="T4" fmla="*/ 298 w 768"/>
                <a:gd name="T5" fmla="*/ 732 h 764"/>
                <a:gd name="T6" fmla="*/ 290 w 768"/>
                <a:gd name="T7" fmla="*/ 704 h 764"/>
                <a:gd name="T8" fmla="*/ 705 w 768"/>
                <a:gd name="T9" fmla="*/ 742 h 764"/>
                <a:gd name="T10" fmla="*/ 768 w 768"/>
                <a:gd name="T11" fmla="*/ 71 h 764"/>
                <a:gd name="T12" fmla="*/ 443 w 768"/>
                <a:gd name="T13" fmla="*/ 42 h 764"/>
                <a:gd name="T14" fmla="*/ 112 w 768"/>
                <a:gd name="T15" fmla="*/ 0 h 764"/>
                <a:gd name="T16" fmla="*/ 0 w 768"/>
                <a:gd name="T17" fmla="*/ 751 h 764"/>
                <a:gd name="T18" fmla="*/ 97 w 768"/>
                <a:gd name="T19" fmla="*/ 764 h 764"/>
                <a:gd name="T20" fmla="*/ 97 w 768"/>
                <a:gd name="T21" fmla="*/ 764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764">
                  <a:moveTo>
                    <a:pt x="97" y="764"/>
                  </a:moveTo>
                  <a:lnTo>
                    <a:pt x="106" y="707"/>
                  </a:lnTo>
                  <a:lnTo>
                    <a:pt x="298" y="732"/>
                  </a:lnTo>
                  <a:lnTo>
                    <a:pt x="290" y="704"/>
                  </a:lnTo>
                  <a:lnTo>
                    <a:pt x="705" y="742"/>
                  </a:lnTo>
                  <a:lnTo>
                    <a:pt x="768" y="71"/>
                  </a:lnTo>
                  <a:lnTo>
                    <a:pt x="443" y="42"/>
                  </a:lnTo>
                  <a:lnTo>
                    <a:pt x="112" y="0"/>
                  </a:lnTo>
                  <a:lnTo>
                    <a:pt x="0" y="751"/>
                  </a:lnTo>
                  <a:lnTo>
                    <a:pt x="97" y="764"/>
                  </a:lnTo>
                  <a:lnTo>
                    <a:pt x="97" y="764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1" name="Freeform 1126"/>
            <p:cNvSpPr>
              <a:spLocks/>
            </p:cNvSpPr>
            <p:nvPr/>
          </p:nvSpPr>
          <p:spPr bwMode="auto">
            <a:xfrm>
              <a:off x="2452163" y="4543949"/>
              <a:ext cx="1608333" cy="1598161"/>
            </a:xfrm>
            <a:custGeom>
              <a:avLst/>
              <a:gdLst>
                <a:gd name="T0" fmla="*/ 0 w 1527"/>
                <a:gd name="T1" fmla="*/ 563 h 1439"/>
                <a:gd name="T2" fmla="*/ 415 w 1527"/>
                <a:gd name="T3" fmla="*/ 601 h 1439"/>
                <a:gd name="T4" fmla="*/ 472 w 1527"/>
                <a:gd name="T5" fmla="*/ 0 h 1439"/>
                <a:gd name="T6" fmla="*/ 803 w 1527"/>
                <a:gd name="T7" fmla="*/ 19 h 1439"/>
                <a:gd name="T8" fmla="*/ 791 w 1527"/>
                <a:gd name="T9" fmla="*/ 277 h 1439"/>
                <a:gd name="T10" fmla="*/ 824 w 1527"/>
                <a:gd name="T11" fmla="*/ 304 h 1439"/>
                <a:gd name="T12" fmla="*/ 854 w 1527"/>
                <a:gd name="T13" fmla="*/ 304 h 1439"/>
                <a:gd name="T14" fmla="*/ 879 w 1527"/>
                <a:gd name="T15" fmla="*/ 329 h 1439"/>
                <a:gd name="T16" fmla="*/ 928 w 1527"/>
                <a:gd name="T17" fmla="*/ 340 h 1439"/>
                <a:gd name="T18" fmla="*/ 1029 w 1527"/>
                <a:gd name="T19" fmla="*/ 384 h 1439"/>
                <a:gd name="T20" fmla="*/ 1046 w 1527"/>
                <a:gd name="T21" fmla="*/ 365 h 1439"/>
                <a:gd name="T22" fmla="*/ 1111 w 1527"/>
                <a:gd name="T23" fmla="*/ 403 h 1439"/>
                <a:gd name="T24" fmla="*/ 1196 w 1527"/>
                <a:gd name="T25" fmla="*/ 401 h 1439"/>
                <a:gd name="T26" fmla="*/ 1255 w 1527"/>
                <a:gd name="T27" fmla="*/ 384 h 1439"/>
                <a:gd name="T28" fmla="*/ 1337 w 1527"/>
                <a:gd name="T29" fmla="*/ 369 h 1439"/>
                <a:gd name="T30" fmla="*/ 1411 w 1527"/>
                <a:gd name="T31" fmla="*/ 409 h 1439"/>
                <a:gd name="T32" fmla="*/ 1423 w 1527"/>
                <a:gd name="T33" fmla="*/ 422 h 1439"/>
                <a:gd name="T34" fmla="*/ 1463 w 1527"/>
                <a:gd name="T35" fmla="*/ 422 h 1439"/>
                <a:gd name="T36" fmla="*/ 1470 w 1527"/>
                <a:gd name="T37" fmla="*/ 635 h 1439"/>
                <a:gd name="T38" fmla="*/ 1527 w 1527"/>
                <a:gd name="T39" fmla="*/ 739 h 1439"/>
                <a:gd name="T40" fmla="*/ 1506 w 1527"/>
                <a:gd name="T41" fmla="*/ 821 h 1439"/>
                <a:gd name="T42" fmla="*/ 1510 w 1527"/>
                <a:gd name="T43" fmla="*/ 889 h 1439"/>
                <a:gd name="T44" fmla="*/ 1485 w 1527"/>
                <a:gd name="T45" fmla="*/ 924 h 1439"/>
                <a:gd name="T46" fmla="*/ 1495 w 1527"/>
                <a:gd name="T47" fmla="*/ 935 h 1439"/>
                <a:gd name="T48" fmla="*/ 1432 w 1527"/>
                <a:gd name="T49" fmla="*/ 954 h 1439"/>
                <a:gd name="T50" fmla="*/ 1383 w 1527"/>
                <a:gd name="T51" fmla="*/ 960 h 1439"/>
                <a:gd name="T52" fmla="*/ 1392 w 1527"/>
                <a:gd name="T53" fmla="*/ 924 h 1439"/>
                <a:gd name="T54" fmla="*/ 1366 w 1527"/>
                <a:gd name="T55" fmla="*/ 945 h 1439"/>
                <a:gd name="T56" fmla="*/ 1367 w 1527"/>
                <a:gd name="T57" fmla="*/ 986 h 1439"/>
                <a:gd name="T58" fmla="*/ 1333 w 1527"/>
                <a:gd name="T59" fmla="*/ 1030 h 1439"/>
                <a:gd name="T60" fmla="*/ 1153 w 1527"/>
                <a:gd name="T61" fmla="*/ 1121 h 1439"/>
                <a:gd name="T62" fmla="*/ 1096 w 1527"/>
                <a:gd name="T63" fmla="*/ 1180 h 1439"/>
                <a:gd name="T64" fmla="*/ 1042 w 1527"/>
                <a:gd name="T65" fmla="*/ 1308 h 1439"/>
                <a:gd name="T66" fmla="*/ 1086 w 1527"/>
                <a:gd name="T67" fmla="*/ 1439 h 1439"/>
                <a:gd name="T68" fmla="*/ 1044 w 1527"/>
                <a:gd name="T69" fmla="*/ 1439 h 1439"/>
                <a:gd name="T70" fmla="*/ 848 w 1527"/>
                <a:gd name="T71" fmla="*/ 1370 h 1439"/>
                <a:gd name="T72" fmla="*/ 827 w 1527"/>
                <a:gd name="T73" fmla="*/ 1313 h 1439"/>
                <a:gd name="T74" fmla="*/ 807 w 1527"/>
                <a:gd name="T75" fmla="*/ 1289 h 1439"/>
                <a:gd name="T76" fmla="*/ 801 w 1527"/>
                <a:gd name="T77" fmla="*/ 1213 h 1439"/>
                <a:gd name="T78" fmla="*/ 763 w 1527"/>
                <a:gd name="T79" fmla="*/ 1186 h 1439"/>
                <a:gd name="T80" fmla="*/ 658 w 1527"/>
                <a:gd name="T81" fmla="*/ 984 h 1439"/>
                <a:gd name="T82" fmla="*/ 607 w 1527"/>
                <a:gd name="T83" fmla="*/ 946 h 1439"/>
                <a:gd name="T84" fmla="*/ 592 w 1527"/>
                <a:gd name="T85" fmla="*/ 914 h 1439"/>
                <a:gd name="T86" fmla="*/ 438 w 1527"/>
                <a:gd name="T87" fmla="*/ 907 h 1439"/>
                <a:gd name="T88" fmla="*/ 356 w 1527"/>
                <a:gd name="T89" fmla="*/ 1002 h 1439"/>
                <a:gd name="T90" fmla="*/ 217 w 1527"/>
                <a:gd name="T91" fmla="*/ 903 h 1439"/>
                <a:gd name="T92" fmla="*/ 175 w 1527"/>
                <a:gd name="T93" fmla="*/ 766 h 1439"/>
                <a:gd name="T94" fmla="*/ 42 w 1527"/>
                <a:gd name="T95" fmla="*/ 639 h 1439"/>
                <a:gd name="T96" fmla="*/ 27 w 1527"/>
                <a:gd name="T97" fmla="*/ 597 h 1439"/>
                <a:gd name="T98" fmla="*/ 8 w 1527"/>
                <a:gd name="T99" fmla="*/ 591 h 1439"/>
                <a:gd name="T100" fmla="*/ 0 w 1527"/>
                <a:gd name="T101" fmla="*/ 563 h 1439"/>
                <a:gd name="T102" fmla="*/ 0 w 1527"/>
                <a:gd name="T103" fmla="*/ 563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7" h="1439">
                  <a:moveTo>
                    <a:pt x="0" y="563"/>
                  </a:moveTo>
                  <a:lnTo>
                    <a:pt x="415" y="601"/>
                  </a:lnTo>
                  <a:lnTo>
                    <a:pt x="472" y="0"/>
                  </a:lnTo>
                  <a:lnTo>
                    <a:pt x="803" y="19"/>
                  </a:lnTo>
                  <a:lnTo>
                    <a:pt x="791" y="277"/>
                  </a:lnTo>
                  <a:lnTo>
                    <a:pt x="824" y="304"/>
                  </a:lnTo>
                  <a:lnTo>
                    <a:pt x="854" y="304"/>
                  </a:lnTo>
                  <a:lnTo>
                    <a:pt x="879" y="329"/>
                  </a:lnTo>
                  <a:lnTo>
                    <a:pt x="928" y="340"/>
                  </a:lnTo>
                  <a:lnTo>
                    <a:pt x="1029" y="384"/>
                  </a:lnTo>
                  <a:lnTo>
                    <a:pt x="1046" y="365"/>
                  </a:lnTo>
                  <a:lnTo>
                    <a:pt x="1111" y="403"/>
                  </a:lnTo>
                  <a:lnTo>
                    <a:pt x="1196" y="401"/>
                  </a:lnTo>
                  <a:lnTo>
                    <a:pt x="1255" y="384"/>
                  </a:lnTo>
                  <a:lnTo>
                    <a:pt x="1337" y="369"/>
                  </a:lnTo>
                  <a:lnTo>
                    <a:pt x="1411" y="409"/>
                  </a:lnTo>
                  <a:lnTo>
                    <a:pt x="1423" y="422"/>
                  </a:lnTo>
                  <a:lnTo>
                    <a:pt x="1463" y="422"/>
                  </a:lnTo>
                  <a:lnTo>
                    <a:pt x="1470" y="635"/>
                  </a:lnTo>
                  <a:lnTo>
                    <a:pt x="1527" y="739"/>
                  </a:lnTo>
                  <a:lnTo>
                    <a:pt x="1506" y="821"/>
                  </a:lnTo>
                  <a:lnTo>
                    <a:pt x="1510" y="889"/>
                  </a:lnTo>
                  <a:lnTo>
                    <a:pt x="1485" y="924"/>
                  </a:lnTo>
                  <a:lnTo>
                    <a:pt x="1495" y="935"/>
                  </a:lnTo>
                  <a:lnTo>
                    <a:pt x="1432" y="954"/>
                  </a:lnTo>
                  <a:lnTo>
                    <a:pt x="1383" y="960"/>
                  </a:lnTo>
                  <a:lnTo>
                    <a:pt x="1392" y="924"/>
                  </a:lnTo>
                  <a:lnTo>
                    <a:pt x="1366" y="945"/>
                  </a:lnTo>
                  <a:lnTo>
                    <a:pt x="1367" y="986"/>
                  </a:lnTo>
                  <a:lnTo>
                    <a:pt x="1333" y="1030"/>
                  </a:lnTo>
                  <a:lnTo>
                    <a:pt x="1153" y="1121"/>
                  </a:lnTo>
                  <a:lnTo>
                    <a:pt x="1096" y="1180"/>
                  </a:lnTo>
                  <a:lnTo>
                    <a:pt x="1042" y="1308"/>
                  </a:lnTo>
                  <a:lnTo>
                    <a:pt x="1086" y="1439"/>
                  </a:lnTo>
                  <a:lnTo>
                    <a:pt x="1044" y="1439"/>
                  </a:lnTo>
                  <a:lnTo>
                    <a:pt x="848" y="1370"/>
                  </a:lnTo>
                  <a:lnTo>
                    <a:pt x="827" y="1313"/>
                  </a:lnTo>
                  <a:lnTo>
                    <a:pt x="807" y="1289"/>
                  </a:lnTo>
                  <a:lnTo>
                    <a:pt x="801" y="1213"/>
                  </a:lnTo>
                  <a:lnTo>
                    <a:pt x="763" y="1186"/>
                  </a:lnTo>
                  <a:lnTo>
                    <a:pt x="658" y="984"/>
                  </a:lnTo>
                  <a:lnTo>
                    <a:pt x="607" y="946"/>
                  </a:lnTo>
                  <a:lnTo>
                    <a:pt x="592" y="914"/>
                  </a:lnTo>
                  <a:lnTo>
                    <a:pt x="438" y="907"/>
                  </a:lnTo>
                  <a:lnTo>
                    <a:pt x="356" y="1002"/>
                  </a:lnTo>
                  <a:lnTo>
                    <a:pt x="217" y="903"/>
                  </a:lnTo>
                  <a:lnTo>
                    <a:pt x="175" y="766"/>
                  </a:lnTo>
                  <a:lnTo>
                    <a:pt x="42" y="639"/>
                  </a:lnTo>
                  <a:lnTo>
                    <a:pt x="27" y="597"/>
                  </a:lnTo>
                  <a:lnTo>
                    <a:pt x="8" y="591"/>
                  </a:lnTo>
                  <a:lnTo>
                    <a:pt x="0" y="563"/>
                  </a:lnTo>
                  <a:lnTo>
                    <a:pt x="0" y="56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2" name="Freeform 1127"/>
            <p:cNvSpPr>
              <a:spLocks/>
            </p:cNvSpPr>
            <p:nvPr/>
          </p:nvSpPr>
          <p:spPr bwMode="auto">
            <a:xfrm>
              <a:off x="2950334" y="2677145"/>
              <a:ext cx="762103" cy="485951"/>
            </a:xfrm>
            <a:custGeom>
              <a:avLst/>
              <a:gdLst>
                <a:gd name="T0" fmla="*/ 38 w 718"/>
                <a:gd name="T1" fmla="*/ 0 h 441"/>
                <a:gd name="T2" fmla="*/ 663 w 718"/>
                <a:gd name="T3" fmla="*/ 32 h 441"/>
                <a:gd name="T4" fmla="*/ 667 w 718"/>
                <a:gd name="T5" fmla="*/ 142 h 441"/>
                <a:gd name="T6" fmla="*/ 696 w 718"/>
                <a:gd name="T7" fmla="*/ 234 h 441"/>
                <a:gd name="T8" fmla="*/ 699 w 718"/>
                <a:gd name="T9" fmla="*/ 348 h 441"/>
                <a:gd name="T10" fmla="*/ 718 w 718"/>
                <a:gd name="T11" fmla="*/ 441 h 441"/>
                <a:gd name="T12" fmla="*/ 340 w 718"/>
                <a:gd name="T13" fmla="*/ 429 h 441"/>
                <a:gd name="T14" fmla="*/ 0 w 718"/>
                <a:gd name="T15" fmla="*/ 405 h 441"/>
                <a:gd name="T16" fmla="*/ 38 w 718"/>
                <a:gd name="T17" fmla="*/ 0 h 441"/>
                <a:gd name="T18" fmla="*/ 38 w 718"/>
                <a:gd name="T1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8" h="441">
                  <a:moveTo>
                    <a:pt x="38" y="0"/>
                  </a:moveTo>
                  <a:lnTo>
                    <a:pt x="663" y="32"/>
                  </a:lnTo>
                  <a:lnTo>
                    <a:pt x="667" y="142"/>
                  </a:lnTo>
                  <a:lnTo>
                    <a:pt x="696" y="234"/>
                  </a:lnTo>
                  <a:lnTo>
                    <a:pt x="699" y="348"/>
                  </a:lnTo>
                  <a:lnTo>
                    <a:pt x="718" y="441"/>
                  </a:lnTo>
                  <a:lnTo>
                    <a:pt x="340" y="429"/>
                  </a:lnTo>
                  <a:lnTo>
                    <a:pt x="0" y="405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3" name="Freeform 1128"/>
            <p:cNvSpPr>
              <a:spLocks/>
            </p:cNvSpPr>
            <p:nvPr/>
          </p:nvSpPr>
          <p:spPr bwMode="auto">
            <a:xfrm>
              <a:off x="2910745" y="3123741"/>
              <a:ext cx="813239" cy="556105"/>
            </a:xfrm>
            <a:custGeom>
              <a:avLst/>
              <a:gdLst>
                <a:gd name="T0" fmla="*/ 38 w 768"/>
                <a:gd name="T1" fmla="*/ 0 h 502"/>
                <a:gd name="T2" fmla="*/ 378 w 768"/>
                <a:gd name="T3" fmla="*/ 24 h 502"/>
                <a:gd name="T4" fmla="*/ 756 w 768"/>
                <a:gd name="T5" fmla="*/ 36 h 502"/>
                <a:gd name="T6" fmla="*/ 732 w 768"/>
                <a:gd name="T7" fmla="*/ 83 h 502"/>
                <a:gd name="T8" fmla="*/ 768 w 768"/>
                <a:gd name="T9" fmla="*/ 118 h 502"/>
                <a:gd name="T10" fmla="*/ 766 w 768"/>
                <a:gd name="T11" fmla="*/ 365 h 502"/>
                <a:gd name="T12" fmla="*/ 751 w 768"/>
                <a:gd name="T13" fmla="*/ 363 h 502"/>
                <a:gd name="T14" fmla="*/ 753 w 768"/>
                <a:gd name="T15" fmla="*/ 395 h 502"/>
                <a:gd name="T16" fmla="*/ 764 w 768"/>
                <a:gd name="T17" fmla="*/ 420 h 502"/>
                <a:gd name="T18" fmla="*/ 756 w 768"/>
                <a:gd name="T19" fmla="*/ 443 h 502"/>
                <a:gd name="T20" fmla="*/ 764 w 768"/>
                <a:gd name="T21" fmla="*/ 502 h 502"/>
                <a:gd name="T22" fmla="*/ 747 w 768"/>
                <a:gd name="T23" fmla="*/ 496 h 502"/>
                <a:gd name="T24" fmla="*/ 728 w 768"/>
                <a:gd name="T25" fmla="*/ 473 h 502"/>
                <a:gd name="T26" fmla="*/ 659 w 768"/>
                <a:gd name="T27" fmla="*/ 450 h 502"/>
                <a:gd name="T28" fmla="*/ 593 w 768"/>
                <a:gd name="T29" fmla="*/ 454 h 502"/>
                <a:gd name="T30" fmla="*/ 555 w 768"/>
                <a:gd name="T31" fmla="*/ 426 h 502"/>
                <a:gd name="T32" fmla="*/ 0 w 768"/>
                <a:gd name="T33" fmla="*/ 393 h 502"/>
                <a:gd name="T34" fmla="*/ 38 w 768"/>
                <a:gd name="T35" fmla="*/ 0 h 502"/>
                <a:gd name="T36" fmla="*/ 38 w 768"/>
                <a:gd name="T37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" h="502">
                  <a:moveTo>
                    <a:pt x="38" y="0"/>
                  </a:moveTo>
                  <a:lnTo>
                    <a:pt x="378" y="24"/>
                  </a:lnTo>
                  <a:lnTo>
                    <a:pt x="756" y="36"/>
                  </a:lnTo>
                  <a:lnTo>
                    <a:pt x="732" y="83"/>
                  </a:lnTo>
                  <a:lnTo>
                    <a:pt x="768" y="118"/>
                  </a:lnTo>
                  <a:lnTo>
                    <a:pt x="766" y="365"/>
                  </a:lnTo>
                  <a:lnTo>
                    <a:pt x="751" y="363"/>
                  </a:lnTo>
                  <a:lnTo>
                    <a:pt x="753" y="395"/>
                  </a:lnTo>
                  <a:lnTo>
                    <a:pt x="764" y="420"/>
                  </a:lnTo>
                  <a:lnTo>
                    <a:pt x="756" y="443"/>
                  </a:lnTo>
                  <a:lnTo>
                    <a:pt x="764" y="502"/>
                  </a:lnTo>
                  <a:lnTo>
                    <a:pt x="747" y="496"/>
                  </a:lnTo>
                  <a:lnTo>
                    <a:pt x="728" y="473"/>
                  </a:lnTo>
                  <a:lnTo>
                    <a:pt x="659" y="450"/>
                  </a:lnTo>
                  <a:lnTo>
                    <a:pt x="593" y="454"/>
                  </a:lnTo>
                  <a:lnTo>
                    <a:pt x="555" y="426"/>
                  </a:lnTo>
                  <a:lnTo>
                    <a:pt x="0" y="393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4" name="Freeform 1129"/>
            <p:cNvSpPr>
              <a:spLocks/>
            </p:cNvSpPr>
            <p:nvPr/>
          </p:nvSpPr>
          <p:spPr bwMode="auto">
            <a:xfrm>
              <a:off x="2887650" y="3560069"/>
              <a:ext cx="950154" cy="491084"/>
            </a:xfrm>
            <a:custGeom>
              <a:avLst/>
              <a:gdLst>
                <a:gd name="T0" fmla="*/ 25 w 901"/>
                <a:gd name="T1" fmla="*/ 0 h 439"/>
                <a:gd name="T2" fmla="*/ 580 w 901"/>
                <a:gd name="T3" fmla="*/ 33 h 439"/>
                <a:gd name="T4" fmla="*/ 618 w 901"/>
                <a:gd name="T5" fmla="*/ 61 h 439"/>
                <a:gd name="T6" fmla="*/ 684 w 901"/>
                <a:gd name="T7" fmla="*/ 57 h 439"/>
                <a:gd name="T8" fmla="*/ 753 w 901"/>
                <a:gd name="T9" fmla="*/ 80 h 439"/>
                <a:gd name="T10" fmla="*/ 772 w 901"/>
                <a:gd name="T11" fmla="*/ 103 h 439"/>
                <a:gd name="T12" fmla="*/ 789 w 901"/>
                <a:gd name="T13" fmla="*/ 109 h 439"/>
                <a:gd name="T14" fmla="*/ 819 w 901"/>
                <a:gd name="T15" fmla="*/ 192 h 439"/>
                <a:gd name="T16" fmla="*/ 819 w 901"/>
                <a:gd name="T17" fmla="*/ 217 h 439"/>
                <a:gd name="T18" fmla="*/ 840 w 901"/>
                <a:gd name="T19" fmla="*/ 257 h 439"/>
                <a:gd name="T20" fmla="*/ 850 w 901"/>
                <a:gd name="T21" fmla="*/ 320 h 439"/>
                <a:gd name="T22" fmla="*/ 844 w 901"/>
                <a:gd name="T23" fmla="*/ 339 h 439"/>
                <a:gd name="T24" fmla="*/ 857 w 901"/>
                <a:gd name="T25" fmla="*/ 359 h 439"/>
                <a:gd name="T26" fmla="*/ 901 w 901"/>
                <a:gd name="T27" fmla="*/ 439 h 439"/>
                <a:gd name="T28" fmla="*/ 500 w 901"/>
                <a:gd name="T29" fmla="*/ 435 h 439"/>
                <a:gd name="T30" fmla="*/ 198 w 901"/>
                <a:gd name="T31" fmla="*/ 418 h 439"/>
                <a:gd name="T32" fmla="*/ 205 w 901"/>
                <a:gd name="T33" fmla="*/ 285 h 439"/>
                <a:gd name="T34" fmla="*/ 0 w 901"/>
                <a:gd name="T35" fmla="*/ 268 h 439"/>
                <a:gd name="T36" fmla="*/ 25 w 901"/>
                <a:gd name="T37" fmla="*/ 0 h 439"/>
                <a:gd name="T38" fmla="*/ 25 w 901"/>
                <a:gd name="T39" fmla="*/ 0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1" h="439">
                  <a:moveTo>
                    <a:pt x="25" y="0"/>
                  </a:moveTo>
                  <a:lnTo>
                    <a:pt x="580" y="33"/>
                  </a:lnTo>
                  <a:lnTo>
                    <a:pt x="618" y="61"/>
                  </a:lnTo>
                  <a:lnTo>
                    <a:pt x="684" y="57"/>
                  </a:lnTo>
                  <a:lnTo>
                    <a:pt x="753" y="80"/>
                  </a:lnTo>
                  <a:lnTo>
                    <a:pt x="772" y="103"/>
                  </a:lnTo>
                  <a:lnTo>
                    <a:pt x="789" y="109"/>
                  </a:lnTo>
                  <a:lnTo>
                    <a:pt x="819" y="192"/>
                  </a:lnTo>
                  <a:lnTo>
                    <a:pt x="819" y="217"/>
                  </a:lnTo>
                  <a:lnTo>
                    <a:pt x="840" y="257"/>
                  </a:lnTo>
                  <a:lnTo>
                    <a:pt x="850" y="320"/>
                  </a:lnTo>
                  <a:lnTo>
                    <a:pt x="844" y="339"/>
                  </a:lnTo>
                  <a:lnTo>
                    <a:pt x="857" y="359"/>
                  </a:lnTo>
                  <a:lnTo>
                    <a:pt x="901" y="439"/>
                  </a:lnTo>
                  <a:lnTo>
                    <a:pt x="500" y="435"/>
                  </a:lnTo>
                  <a:lnTo>
                    <a:pt x="198" y="418"/>
                  </a:lnTo>
                  <a:lnTo>
                    <a:pt x="205" y="285"/>
                  </a:lnTo>
                  <a:lnTo>
                    <a:pt x="0" y="268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5" name="Freeform 1130"/>
            <p:cNvSpPr>
              <a:spLocks/>
            </p:cNvSpPr>
            <p:nvPr/>
          </p:nvSpPr>
          <p:spPr bwMode="auto">
            <a:xfrm>
              <a:off x="3069104" y="4028909"/>
              <a:ext cx="854479" cy="470552"/>
            </a:xfrm>
            <a:custGeom>
              <a:avLst/>
              <a:gdLst>
                <a:gd name="T0" fmla="*/ 29 w 812"/>
                <a:gd name="T1" fmla="*/ 0 h 426"/>
                <a:gd name="T2" fmla="*/ 331 w 812"/>
                <a:gd name="T3" fmla="*/ 17 h 426"/>
                <a:gd name="T4" fmla="*/ 732 w 812"/>
                <a:gd name="T5" fmla="*/ 21 h 426"/>
                <a:gd name="T6" fmla="*/ 755 w 812"/>
                <a:gd name="T7" fmla="*/ 40 h 426"/>
                <a:gd name="T8" fmla="*/ 766 w 812"/>
                <a:gd name="T9" fmla="*/ 36 h 426"/>
                <a:gd name="T10" fmla="*/ 782 w 812"/>
                <a:gd name="T11" fmla="*/ 57 h 426"/>
                <a:gd name="T12" fmla="*/ 768 w 812"/>
                <a:gd name="T13" fmla="*/ 57 h 426"/>
                <a:gd name="T14" fmla="*/ 755 w 812"/>
                <a:gd name="T15" fmla="*/ 86 h 426"/>
                <a:gd name="T16" fmla="*/ 787 w 812"/>
                <a:gd name="T17" fmla="*/ 132 h 426"/>
                <a:gd name="T18" fmla="*/ 812 w 812"/>
                <a:gd name="T19" fmla="*/ 137 h 426"/>
                <a:gd name="T20" fmla="*/ 808 w 812"/>
                <a:gd name="T21" fmla="*/ 424 h 426"/>
                <a:gd name="T22" fmla="*/ 464 w 812"/>
                <a:gd name="T23" fmla="*/ 426 h 426"/>
                <a:gd name="T24" fmla="*/ 0 w 812"/>
                <a:gd name="T25" fmla="*/ 405 h 426"/>
                <a:gd name="T26" fmla="*/ 29 w 812"/>
                <a:gd name="T27" fmla="*/ 0 h 426"/>
                <a:gd name="T28" fmla="*/ 29 w 812"/>
                <a:gd name="T29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2" h="426">
                  <a:moveTo>
                    <a:pt x="29" y="0"/>
                  </a:moveTo>
                  <a:lnTo>
                    <a:pt x="331" y="17"/>
                  </a:lnTo>
                  <a:lnTo>
                    <a:pt x="732" y="21"/>
                  </a:lnTo>
                  <a:lnTo>
                    <a:pt x="755" y="40"/>
                  </a:lnTo>
                  <a:lnTo>
                    <a:pt x="766" y="36"/>
                  </a:lnTo>
                  <a:lnTo>
                    <a:pt x="782" y="57"/>
                  </a:lnTo>
                  <a:lnTo>
                    <a:pt x="768" y="57"/>
                  </a:lnTo>
                  <a:lnTo>
                    <a:pt x="755" y="86"/>
                  </a:lnTo>
                  <a:lnTo>
                    <a:pt x="787" y="132"/>
                  </a:lnTo>
                  <a:lnTo>
                    <a:pt x="812" y="137"/>
                  </a:lnTo>
                  <a:lnTo>
                    <a:pt x="808" y="424"/>
                  </a:lnTo>
                  <a:lnTo>
                    <a:pt x="464" y="426"/>
                  </a:lnTo>
                  <a:lnTo>
                    <a:pt x="0" y="405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6" name="Freeform 1131"/>
            <p:cNvSpPr>
              <a:spLocks/>
            </p:cNvSpPr>
            <p:nvPr/>
          </p:nvSpPr>
          <p:spPr bwMode="auto">
            <a:xfrm>
              <a:off x="2947035" y="4470372"/>
              <a:ext cx="996342" cy="528728"/>
            </a:xfrm>
            <a:custGeom>
              <a:avLst/>
              <a:gdLst>
                <a:gd name="T0" fmla="*/ 6 w 943"/>
                <a:gd name="T1" fmla="*/ 0 h 479"/>
                <a:gd name="T2" fmla="*/ 110 w 943"/>
                <a:gd name="T3" fmla="*/ 7 h 479"/>
                <a:gd name="T4" fmla="*/ 574 w 943"/>
                <a:gd name="T5" fmla="*/ 28 h 479"/>
                <a:gd name="T6" fmla="*/ 918 w 943"/>
                <a:gd name="T7" fmla="*/ 26 h 479"/>
                <a:gd name="T8" fmla="*/ 922 w 943"/>
                <a:gd name="T9" fmla="*/ 97 h 479"/>
                <a:gd name="T10" fmla="*/ 943 w 943"/>
                <a:gd name="T11" fmla="*/ 247 h 479"/>
                <a:gd name="T12" fmla="*/ 939 w 943"/>
                <a:gd name="T13" fmla="*/ 479 h 479"/>
                <a:gd name="T14" fmla="*/ 865 w 943"/>
                <a:gd name="T15" fmla="*/ 439 h 479"/>
                <a:gd name="T16" fmla="*/ 783 w 943"/>
                <a:gd name="T17" fmla="*/ 454 h 479"/>
                <a:gd name="T18" fmla="*/ 724 w 943"/>
                <a:gd name="T19" fmla="*/ 471 h 479"/>
                <a:gd name="T20" fmla="*/ 639 w 943"/>
                <a:gd name="T21" fmla="*/ 473 h 479"/>
                <a:gd name="T22" fmla="*/ 574 w 943"/>
                <a:gd name="T23" fmla="*/ 435 h 479"/>
                <a:gd name="T24" fmla="*/ 557 w 943"/>
                <a:gd name="T25" fmla="*/ 454 h 479"/>
                <a:gd name="T26" fmla="*/ 456 w 943"/>
                <a:gd name="T27" fmla="*/ 410 h 479"/>
                <a:gd name="T28" fmla="*/ 407 w 943"/>
                <a:gd name="T29" fmla="*/ 399 h 479"/>
                <a:gd name="T30" fmla="*/ 382 w 943"/>
                <a:gd name="T31" fmla="*/ 376 h 479"/>
                <a:gd name="T32" fmla="*/ 352 w 943"/>
                <a:gd name="T33" fmla="*/ 374 h 479"/>
                <a:gd name="T34" fmla="*/ 319 w 943"/>
                <a:gd name="T35" fmla="*/ 347 h 479"/>
                <a:gd name="T36" fmla="*/ 331 w 943"/>
                <a:gd name="T37" fmla="*/ 89 h 479"/>
                <a:gd name="T38" fmla="*/ 0 w 943"/>
                <a:gd name="T39" fmla="*/ 70 h 479"/>
                <a:gd name="T40" fmla="*/ 6 w 943"/>
                <a:gd name="T41" fmla="*/ 0 h 479"/>
                <a:gd name="T42" fmla="*/ 6 w 943"/>
                <a:gd name="T43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43" h="479">
                  <a:moveTo>
                    <a:pt x="6" y="0"/>
                  </a:moveTo>
                  <a:lnTo>
                    <a:pt x="110" y="7"/>
                  </a:lnTo>
                  <a:lnTo>
                    <a:pt x="574" y="28"/>
                  </a:lnTo>
                  <a:lnTo>
                    <a:pt x="918" y="26"/>
                  </a:lnTo>
                  <a:lnTo>
                    <a:pt x="922" y="97"/>
                  </a:lnTo>
                  <a:lnTo>
                    <a:pt x="943" y="247"/>
                  </a:lnTo>
                  <a:lnTo>
                    <a:pt x="939" y="479"/>
                  </a:lnTo>
                  <a:lnTo>
                    <a:pt x="865" y="439"/>
                  </a:lnTo>
                  <a:lnTo>
                    <a:pt x="783" y="454"/>
                  </a:lnTo>
                  <a:lnTo>
                    <a:pt x="724" y="471"/>
                  </a:lnTo>
                  <a:lnTo>
                    <a:pt x="639" y="473"/>
                  </a:lnTo>
                  <a:lnTo>
                    <a:pt x="574" y="435"/>
                  </a:lnTo>
                  <a:lnTo>
                    <a:pt x="557" y="454"/>
                  </a:lnTo>
                  <a:lnTo>
                    <a:pt x="456" y="410"/>
                  </a:lnTo>
                  <a:lnTo>
                    <a:pt x="407" y="399"/>
                  </a:lnTo>
                  <a:lnTo>
                    <a:pt x="382" y="376"/>
                  </a:lnTo>
                  <a:lnTo>
                    <a:pt x="352" y="374"/>
                  </a:lnTo>
                  <a:lnTo>
                    <a:pt x="319" y="347"/>
                  </a:lnTo>
                  <a:lnTo>
                    <a:pt x="331" y="89"/>
                  </a:lnTo>
                  <a:lnTo>
                    <a:pt x="0" y="7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7" name="Freeform 1132"/>
            <p:cNvSpPr>
              <a:spLocks/>
            </p:cNvSpPr>
            <p:nvPr/>
          </p:nvSpPr>
          <p:spPr bwMode="auto">
            <a:xfrm>
              <a:off x="3653053" y="2673724"/>
              <a:ext cx="753854" cy="860680"/>
            </a:xfrm>
            <a:custGeom>
              <a:avLst/>
              <a:gdLst>
                <a:gd name="T0" fmla="*/ 4 w 711"/>
                <a:gd name="T1" fmla="*/ 146 h 774"/>
                <a:gd name="T2" fmla="*/ 33 w 711"/>
                <a:gd name="T3" fmla="*/ 238 h 774"/>
                <a:gd name="T4" fmla="*/ 36 w 711"/>
                <a:gd name="T5" fmla="*/ 352 h 774"/>
                <a:gd name="T6" fmla="*/ 55 w 711"/>
                <a:gd name="T7" fmla="*/ 445 h 774"/>
                <a:gd name="T8" fmla="*/ 31 w 711"/>
                <a:gd name="T9" fmla="*/ 492 h 774"/>
                <a:gd name="T10" fmla="*/ 67 w 711"/>
                <a:gd name="T11" fmla="*/ 527 h 774"/>
                <a:gd name="T12" fmla="*/ 65 w 711"/>
                <a:gd name="T13" fmla="*/ 774 h 774"/>
                <a:gd name="T14" fmla="*/ 584 w 711"/>
                <a:gd name="T15" fmla="*/ 764 h 774"/>
                <a:gd name="T16" fmla="*/ 576 w 711"/>
                <a:gd name="T17" fmla="*/ 715 h 774"/>
                <a:gd name="T18" fmla="*/ 519 w 711"/>
                <a:gd name="T19" fmla="*/ 673 h 774"/>
                <a:gd name="T20" fmla="*/ 493 w 711"/>
                <a:gd name="T21" fmla="*/ 643 h 774"/>
                <a:gd name="T22" fmla="*/ 422 w 711"/>
                <a:gd name="T23" fmla="*/ 599 h 774"/>
                <a:gd name="T24" fmla="*/ 424 w 711"/>
                <a:gd name="T25" fmla="*/ 529 h 774"/>
                <a:gd name="T26" fmla="*/ 409 w 711"/>
                <a:gd name="T27" fmla="*/ 481 h 774"/>
                <a:gd name="T28" fmla="*/ 466 w 711"/>
                <a:gd name="T29" fmla="*/ 413 h 774"/>
                <a:gd name="T30" fmla="*/ 462 w 711"/>
                <a:gd name="T31" fmla="*/ 344 h 774"/>
                <a:gd name="T32" fmla="*/ 557 w 711"/>
                <a:gd name="T33" fmla="*/ 274 h 774"/>
                <a:gd name="T34" fmla="*/ 580 w 711"/>
                <a:gd name="T35" fmla="*/ 234 h 774"/>
                <a:gd name="T36" fmla="*/ 711 w 711"/>
                <a:gd name="T37" fmla="*/ 165 h 774"/>
                <a:gd name="T38" fmla="*/ 652 w 711"/>
                <a:gd name="T39" fmla="*/ 141 h 774"/>
                <a:gd name="T40" fmla="*/ 601 w 711"/>
                <a:gd name="T41" fmla="*/ 146 h 774"/>
                <a:gd name="T42" fmla="*/ 590 w 711"/>
                <a:gd name="T43" fmla="*/ 127 h 774"/>
                <a:gd name="T44" fmla="*/ 495 w 711"/>
                <a:gd name="T45" fmla="*/ 126 h 774"/>
                <a:gd name="T46" fmla="*/ 432 w 711"/>
                <a:gd name="T47" fmla="*/ 107 h 774"/>
                <a:gd name="T48" fmla="*/ 301 w 711"/>
                <a:gd name="T49" fmla="*/ 93 h 774"/>
                <a:gd name="T50" fmla="*/ 282 w 711"/>
                <a:gd name="T51" fmla="*/ 70 h 774"/>
                <a:gd name="T52" fmla="*/ 228 w 711"/>
                <a:gd name="T53" fmla="*/ 50 h 774"/>
                <a:gd name="T54" fmla="*/ 219 w 711"/>
                <a:gd name="T55" fmla="*/ 0 h 774"/>
                <a:gd name="T56" fmla="*/ 187 w 711"/>
                <a:gd name="T57" fmla="*/ 0 h 774"/>
                <a:gd name="T58" fmla="*/ 187 w 711"/>
                <a:gd name="T59" fmla="*/ 36 h 774"/>
                <a:gd name="T60" fmla="*/ 0 w 711"/>
                <a:gd name="T61" fmla="*/ 36 h 774"/>
                <a:gd name="T62" fmla="*/ 4 w 711"/>
                <a:gd name="T63" fmla="*/ 146 h 774"/>
                <a:gd name="T64" fmla="*/ 4 w 711"/>
                <a:gd name="T65" fmla="*/ 146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11" h="774">
                  <a:moveTo>
                    <a:pt x="4" y="146"/>
                  </a:moveTo>
                  <a:lnTo>
                    <a:pt x="33" y="238"/>
                  </a:lnTo>
                  <a:lnTo>
                    <a:pt x="36" y="352"/>
                  </a:lnTo>
                  <a:lnTo>
                    <a:pt x="55" y="445"/>
                  </a:lnTo>
                  <a:lnTo>
                    <a:pt x="31" y="492"/>
                  </a:lnTo>
                  <a:lnTo>
                    <a:pt x="67" y="527"/>
                  </a:lnTo>
                  <a:lnTo>
                    <a:pt x="65" y="774"/>
                  </a:lnTo>
                  <a:lnTo>
                    <a:pt x="584" y="764"/>
                  </a:lnTo>
                  <a:lnTo>
                    <a:pt x="576" y="715"/>
                  </a:lnTo>
                  <a:lnTo>
                    <a:pt x="519" y="673"/>
                  </a:lnTo>
                  <a:lnTo>
                    <a:pt x="493" y="643"/>
                  </a:lnTo>
                  <a:lnTo>
                    <a:pt x="422" y="599"/>
                  </a:lnTo>
                  <a:lnTo>
                    <a:pt x="424" y="529"/>
                  </a:lnTo>
                  <a:lnTo>
                    <a:pt x="409" y="481"/>
                  </a:lnTo>
                  <a:lnTo>
                    <a:pt x="466" y="413"/>
                  </a:lnTo>
                  <a:lnTo>
                    <a:pt x="462" y="344"/>
                  </a:lnTo>
                  <a:lnTo>
                    <a:pt x="557" y="274"/>
                  </a:lnTo>
                  <a:lnTo>
                    <a:pt x="580" y="234"/>
                  </a:lnTo>
                  <a:lnTo>
                    <a:pt x="711" y="165"/>
                  </a:lnTo>
                  <a:lnTo>
                    <a:pt x="652" y="141"/>
                  </a:lnTo>
                  <a:lnTo>
                    <a:pt x="601" y="146"/>
                  </a:lnTo>
                  <a:lnTo>
                    <a:pt x="590" y="127"/>
                  </a:lnTo>
                  <a:lnTo>
                    <a:pt x="495" y="126"/>
                  </a:lnTo>
                  <a:lnTo>
                    <a:pt x="432" y="107"/>
                  </a:lnTo>
                  <a:lnTo>
                    <a:pt x="301" y="93"/>
                  </a:lnTo>
                  <a:lnTo>
                    <a:pt x="282" y="70"/>
                  </a:lnTo>
                  <a:lnTo>
                    <a:pt x="228" y="50"/>
                  </a:lnTo>
                  <a:lnTo>
                    <a:pt x="219" y="0"/>
                  </a:lnTo>
                  <a:lnTo>
                    <a:pt x="187" y="0"/>
                  </a:lnTo>
                  <a:lnTo>
                    <a:pt x="187" y="36"/>
                  </a:lnTo>
                  <a:lnTo>
                    <a:pt x="0" y="36"/>
                  </a:lnTo>
                  <a:lnTo>
                    <a:pt x="4" y="146"/>
                  </a:lnTo>
                  <a:lnTo>
                    <a:pt x="4" y="146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8" name="Freeform 1133"/>
            <p:cNvSpPr>
              <a:spLocks/>
            </p:cNvSpPr>
            <p:nvPr/>
          </p:nvSpPr>
          <p:spPr bwMode="auto">
            <a:xfrm>
              <a:off x="3709139" y="3520716"/>
              <a:ext cx="686223" cy="465418"/>
            </a:xfrm>
            <a:custGeom>
              <a:avLst/>
              <a:gdLst>
                <a:gd name="T0" fmla="*/ 2 w 652"/>
                <a:gd name="T1" fmla="*/ 40 h 420"/>
                <a:gd name="T2" fmla="*/ 13 w 652"/>
                <a:gd name="T3" fmla="*/ 65 h 420"/>
                <a:gd name="T4" fmla="*/ 5 w 652"/>
                <a:gd name="T5" fmla="*/ 88 h 420"/>
                <a:gd name="T6" fmla="*/ 13 w 652"/>
                <a:gd name="T7" fmla="*/ 147 h 420"/>
                <a:gd name="T8" fmla="*/ 43 w 652"/>
                <a:gd name="T9" fmla="*/ 230 h 420"/>
                <a:gd name="T10" fmla="*/ 43 w 652"/>
                <a:gd name="T11" fmla="*/ 255 h 420"/>
                <a:gd name="T12" fmla="*/ 64 w 652"/>
                <a:gd name="T13" fmla="*/ 295 h 420"/>
                <a:gd name="T14" fmla="*/ 74 w 652"/>
                <a:gd name="T15" fmla="*/ 358 h 420"/>
                <a:gd name="T16" fmla="*/ 68 w 652"/>
                <a:gd name="T17" fmla="*/ 377 h 420"/>
                <a:gd name="T18" fmla="*/ 81 w 652"/>
                <a:gd name="T19" fmla="*/ 397 h 420"/>
                <a:gd name="T20" fmla="*/ 504 w 652"/>
                <a:gd name="T21" fmla="*/ 388 h 420"/>
                <a:gd name="T22" fmla="*/ 534 w 652"/>
                <a:gd name="T23" fmla="*/ 420 h 420"/>
                <a:gd name="T24" fmla="*/ 578 w 652"/>
                <a:gd name="T25" fmla="*/ 325 h 420"/>
                <a:gd name="T26" fmla="*/ 564 w 652"/>
                <a:gd name="T27" fmla="*/ 289 h 420"/>
                <a:gd name="T28" fmla="*/ 639 w 652"/>
                <a:gd name="T29" fmla="*/ 232 h 420"/>
                <a:gd name="T30" fmla="*/ 652 w 652"/>
                <a:gd name="T31" fmla="*/ 190 h 420"/>
                <a:gd name="T32" fmla="*/ 599 w 652"/>
                <a:gd name="T33" fmla="*/ 129 h 420"/>
                <a:gd name="T34" fmla="*/ 545 w 652"/>
                <a:gd name="T35" fmla="*/ 67 h 420"/>
                <a:gd name="T36" fmla="*/ 534 w 652"/>
                <a:gd name="T37" fmla="*/ 0 h 420"/>
                <a:gd name="T38" fmla="*/ 15 w 652"/>
                <a:gd name="T39" fmla="*/ 10 h 420"/>
                <a:gd name="T40" fmla="*/ 0 w 652"/>
                <a:gd name="T41" fmla="*/ 8 h 420"/>
                <a:gd name="T42" fmla="*/ 2 w 652"/>
                <a:gd name="T43" fmla="*/ 40 h 420"/>
                <a:gd name="T44" fmla="*/ 2 w 652"/>
                <a:gd name="T45" fmla="*/ 4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52" h="420">
                  <a:moveTo>
                    <a:pt x="2" y="40"/>
                  </a:moveTo>
                  <a:lnTo>
                    <a:pt x="13" y="65"/>
                  </a:lnTo>
                  <a:lnTo>
                    <a:pt x="5" y="88"/>
                  </a:lnTo>
                  <a:lnTo>
                    <a:pt x="13" y="147"/>
                  </a:lnTo>
                  <a:lnTo>
                    <a:pt x="43" y="230"/>
                  </a:lnTo>
                  <a:lnTo>
                    <a:pt x="43" y="255"/>
                  </a:lnTo>
                  <a:lnTo>
                    <a:pt x="64" y="295"/>
                  </a:lnTo>
                  <a:lnTo>
                    <a:pt x="74" y="358"/>
                  </a:lnTo>
                  <a:lnTo>
                    <a:pt x="68" y="377"/>
                  </a:lnTo>
                  <a:lnTo>
                    <a:pt x="81" y="397"/>
                  </a:lnTo>
                  <a:lnTo>
                    <a:pt x="504" y="388"/>
                  </a:lnTo>
                  <a:lnTo>
                    <a:pt x="534" y="420"/>
                  </a:lnTo>
                  <a:lnTo>
                    <a:pt x="578" y="325"/>
                  </a:lnTo>
                  <a:lnTo>
                    <a:pt x="564" y="289"/>
                  </a:lnTo>
                  <a:lnTo>
                    <a:pt x="639" y="232"/>
                  </a:lnTo>
                  <a:lnTo>
                    <a:pt x="652" y="190"/>
                  </a:lnTo>
                  <a:lnTo>
                    <a:pt x="599" y="129"/>
                  </a:lnTo>
                  <a:lnTo>
                    <a:pt x="545" y="67"/>
                  </a:lnTo>
                  <a:lnTo>
                    <a:pt x="534" y="0"/>
                  </a:lnTo>
                  <a:lnTo>
                    <a:pt x="15" y="10"/>
                  </a:lnTo>
                  <a:lnTo>
                    <a:pt x="0" y="8"/>
                  </a:lnTo>
                  <a:lnTo>
                    <a:pt x="2" y="40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9" name="Freeform 1134"/>
            <p:cNvSpPr>
              <a:spLocks/>
            </p:cNvSpPr>
            <p:nvPr/>
          </p:nvSpPr>
          <p:spPr bwMode="auto">
            <a:xfrm>
              <a:off x="3794917" y="3948488"/>
              <a:ext cx="767051" cy="686148"/>
            </a:xfrm>
            <a:custGeom>
              <a:avLst/>
              <a:gdLst>
                <a:gd name="T0" fmla="*/ 44 w 727"/>
                <a:gd name="T1" fmla="*/ 89 h 616"/>
                <a:gd name="T2" fmla="*/ 67 w 727"/>
                <a:gd name="T3" fmla="*/ 108 h 616"/>
                <a:gd name="T4" fmla="*/ 78 w 727"/>
                <a:gd name="T5" fmla="*/ 104 h 616"/>
                <a:gd name="T6" fmla="*/ 94 w 727"/>
                <a:gd name="T7" fmla="*/ 125 h 616"/>
                <a:gd name="T8" fmla="*/ 80 w 727"/>
                <a:gd name="T9" fmla="*/ 125 h 616"/>
                <a:gd name="T10" fmla="*/ 67 w 727"/>
                <a:gd name="T11" fmla="*/ 154 h 616"/>
                <a:gd name="T12" fmla="*/ 99 w 727"/>
                <a:gd name="T13" fmla="*/ 200 h 616"/>
                <a:gd name="T14" fmla="*/ 124 w 727"/>
                <a:gd name="T15" fmla="*/ 205 h 616"/>
                <a:gd name="T16" fmla="*/ 120 w 727"/>
                <a:gd name="T17" fmla="*/ 492 h 616"/>
                <a:gd name="T18" fmla="*/ 124 w 727"/>
                <a:gd name="T19" fmla="*/ 563 h 616"/>
                <a:gd name="T20" fmla="*/ 607 w 727"/>
                <a:gd name="T21" fmla="*/ 547 h 616"/>
                <a:gd name="T22" fmla="*/ 613 w 727"/>
                <a:gd name="T23" fmla="*/ 589 h 616"/>
                <a:gd name="T24" fmla="*/ 592 w 727"/>
                <a:gd name="T25" fmla="*/ 616 h 616"/>
                <a:gd name="T26" fmla="*/ 666 w 727"/>
                <a:gd name="T27" fmla="*/ 612 h 616"/>
                <a:gd name="T28" fmla="*/ 679 w 727"/>
                <a:gd name="T29" fmla="*/ 589 h 616"/>
                <a:gd name="T30" fmla="*/ 679 w 727"/>
                <a:gd name="T31" fmla="*/ 563 h 616"/>
                <a:gd name="T32" fmla="*/ 698 w 727"/>
                <a:gd name="T33" fmla="*/ 544 h 616"/>
                <a:gd name="T34" fmla="*/ 702 w 727"/>
                <a:gd name="T35" fmla="*/ 523 h 616"/>
                <a:gd name="T36" fmla="*/ 721 w 727"/>
                <a:gd name="T37" fmla="*/ 521 h 616"/>
                <a:gd name="T38" fmla="*/ 727 w 727"/>
                <a:gd name="T39" fmla="*/ 479 h 616"/>
                <a:gd name="T40" fmla="*/ 700 w 727"/>
                <a:gd name="T41" fmla="*/ 473 h 616"/>
                <a:gd name="T42" fmla="*/ 683 w 727"/>
                <a:gd name="T43" fmla="*/ 443 h 616"/>
                <a:gd name="T44" fmla="*/ 656 w 727"/>
                <a:gd name="T45" fmla="*/ 369 h 616"/>
                <a:gd name="T46" fmla="*/ 626 w 727"/>
                <a:gd name="T47" fmla="*/ 359 h 616"/>
                <a:gd name="T48" fmla="*/ 592 w 727"/>
                <a:gd name="T49" fmla="*/ 331 h 616"/>
                <a:gd name="T50" fmla="*/ 578 w 727"/>
                <a:gd name="T51" fmla="*/ 293 h 616"/>
                <a:gd name="T52" fmla="*/ 599 w 727"/>
                <a:gd name="T53" fmla="*/ 234 h 616"/>
                <a:gd name="T54" fmla="*/ 582 w 727"/>
                <a:gd name="T55" fmla="*/ 222 h 616"/>
                <a:gd name="T56" fmla="*/ 540 w 727"/>
                <a:gd name="T57" fmla="*/ 222 h 616"/>
                <a:gd name="T58" fmla="*/ 531 w 727"/>
                <a:gd name="T59" fmla="*/ 186 h 616"/>
                <a:gd name="T60" fmla="*/ 462 w 727"/>
                <a:gd name="T61" fmla="*/ 114 h 616"/>
                <a:gd name="T62" fmla="*/ 445 w 727"/>
                <a:gd name="T63" fmla="*/ 55 h 616"/>
                <a:gd name="T64" fmla="*/ 453 w 727"/>
                <a:gd name="T65" fmla="*/ 32 h 616"/>
                <a:gd name="T66" fmla="*/ 423 w 727"/>
                <a:gd name="T67" fmla="*/ 0 h 616"/>
                <a:gd name="T68" fmla="*/ 0 w 727"/>
                <a:gd name="T69" fmla="*/ 9 h 616"/>
                <a:gd name="T70" fmla="*/ 44 w 727"/>
                <a:gd name="T71" fmla="*/ 89 h 616"/>
                <a:gd name="T72" fmla="*/ 44 w 727"/>
                <a:gd name="T73" fmla="*/ 89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7" h="616">
                  <a:moveTo>
                    <a:pt x="44" y="89"/>
                  </a:moveTo>
                  <a:lnTo>
                    <a:pt x="67" y="108"/>
                  </a:lnTo>
                  <a:lnTo>
                    <a:pt x="78" y="104"/>
                  </a:lnTo>
                  <a:lnTo>
                    <a:pt x="94" y="125"/>
                  </a:lnTo>
                  <a:lnTo>
                    <a:pt x="80" y="125"/>
                  </a:lnTo>
                  <a:lnTo>
                    <a:pt x="67" y="154"/>
                  </a:lnTo>
                  <a:lnTo>
                    <a:pt x="99" y="200"/>
                  </a:lnTo>
                  <a:lnTo>
                    <a:pt x="124" y="205"/>
                  </a:lnTo>
                  <a:lnTo>
                    <a:pt x="120" y="492"/>
                  </a:lnTo>
                  <a:lnTo>
                    <a:pt x="124" y="563"/>
                  </a:lnTo>
                  <a:lnTo>
                    <a:pt x="607" y="547"/>
                  </a:lnTo>
                  <a:lnTo>
                    <a:pt x="613" y="589"/>
                  </a:lnTo>
                  <a:lnTo>
                    <a:pt x="592" y="616"/>
                  </a:lnTo>
                  <a:lnTo>
                    <a:pt x="666" y="612"/>
                  </a:lnTo>
                  <a:lnTo>
                    <a:pt x="679" y="589"/>
                  </a:lnTo>
                  <a:lnTo>
                    <a:pt x="679" y="563"/>
                  </a:lnTo>
                  <a:lnTo>
                    <a:pt x="698" y="544"/>
                  </a:lnTo>
                  <a:lnTo>
                    <a:pt x="702" y="523"/>
                  </a:lnTo>
                  <a:lnTo>
                    <a:pt x="721" y="521"/>
                  </a:lnTo>
                  <a:lnTo>
                    <a:pt x="727" y="479"/>
                  </a:lnTo>
                  <a:lnTo>
                    <a:pt x="700" y="473"/>
                  </a:lnTo>
                  <a:lnTo>
                    <a:pt x="683" y="443"/>
                  </a:lnTo>
                  <a:lnTo>
                    <a:pt x="656" y="369"/>
                  </a:lnTo>
                  <a:lnTo>
                    <a:pt x="626" y="359"/>
                  </a:lnTo>
                  <a:lnTo>
                    <a:pt x="592" y="331"/>
                  </a:lnTo>
                  <a:lnTo>
                    <a:pt x="578" y="293"/>
                  </a:lnTo>
                  <a:lnTo>
                    <a:pt x="599" y="234"/>
                  </a:lnTo>
                  <a:lnTo>
                    <a:pt x="582" y="222"/>
                  </a:lnTo>
                  <a:lnTo>
                    <a:pt x="540" y="222"/>
                  </a:lnTo>
                  <a:lnTo>
                    <a:pt x="531" y="186"/>
                  </a:lnTo>
                  <a:lnTo>
                    <a:pt x="462" y="114"/>
                  </a:lnTo>
                  <a:lnTo>
                    <a:pt x="445" y="55"/>
                  </a:lnTo>
                  <a:lnTo>
                    <a:pt x="453" y="32"/>
                  </a:lnTo>
                  <a:lnTo>
                    <a:pt x="423" y="0"/>
                  </a:lnTo>
                  <a:lnTo>
                    <a:pt x="0" y="9"/>
                  </a:lnTo>
                  <a:lnTo>
                    <a:pt x="44" y="89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0" name="Freeform 1135"/>
            <p:cNvSpPr>
              <a:spLocks/>
            </p:cNvSpPr>
            <p:nvPr/>
          </p:nvSpPr>
          <p:spPr bwMode="auto">
            <a:xfrm>
              <a:off x="3923584" y="4561060"/>
              <a:ext cx="580650" cy="533861"/>
            </a:xfrm>
            <a:custGeom>
              <a:avLst/>
              <a:gdLst>
                <a:gd name="T0" fmla="*/ 21 w 551"/>
                <a:gd name="T1" fmla="*/ 166 h 481"/>
                <a:gd name="T2" fmla="*/ 17 w 551"/>
                <a:gd name="T3" fmla="*/ 398 h 481"/>
                <a:gd name="T4" fmla="*/ 29 w 551"/>
                <a:gd name="T5" fmla="*/ 411 h 481"/>
                <a:gd name="T6" fmla="*/ 69 w 551"/>
                <a:gd name="T7" fmla="*/ 411 h 481"/>
                <a:gd name="T8" fmla="*/ 70 w 551"/>
                <a:gd name="T9" fmla="*/ 481 h 481"/>
                <a:gd name="T10" fmla="*/ 397 w 551"/>
                <a:gd name="T11" fmla="*/ 477 h 481"/>
                <a:gd name="T12" fmla="*/ 392 w 551"/>
                <a:gd name="T13" fmla="*/ 405 h 481"/>
                <a:gd name="T14" fmla="*/ 418 w 551"/>
                <a:gd name="T15" fmla="*/ 325 h 481"/>
                <a:gd name="T16" fmla="*/ 460 w 551"/>
                <a:gd name="T17" fmla="*/ 270 h 481"/>
                <a:gd name="T18" fmla="*/ 456 w 551"/>
                <a:gd name="T19" fmla="*/ 255 h 481"/>
                <a:gd name="T20" fmla="*/ 487 w 551"/>
                <a:gd name="T21" fmla="*/ 204 h 481"/>
                <a:gd name="T22" fmla="*/ 504 w 551"/>
                <a:gd name="T23" fmla="*/ 149 h 481"/>
                <a:gd name="T24" fmla="*/ 498 w 551"/>
                <a:gd name="T25" fmla="*/ 145 h 481"/>
                <a:gd name="T26" fmla="*/ 525 w 551"/>
                <a:gd name="T27" fmla="*/ 124 h 481"/>
                <a:gd name="T28" fmla="*/ 551 w 551"/>
                <a:gd name="T29" fmla="*/ 76 h 481"/>
                <a:gd name="T30" fmla="*/ 542 w 551"/>
                <a:gd name="T31" fmla="*/ 65 h 481"/>
                <a:gd name="T32" fmla="*/ 468 w 551"/>
                <a:gd name="T33" fmla="*/ 69 h 481"/>
                <a:gd name="T34" fmla="*/ 489 w 551"/>
                <a:gd name="T35" fmla="*/ 42 h 481"/>
                <a:gd name="T36" fmla="*/ 483 w 551"/>
                <a:gd name="T37" fmla="*/ 0 h 481"/>
                <a:gd name="T38" fmla="*/ 0 w 551"/>
                <a:gd name="T39" fmla="*/ 16 h 481"/>
                <a:gd name="T40" fmla="*/ 21 w 551"/>
                <a:gd name="T41" fmla="*/ 166 h 481"/>
                <a:gd name="T42" fmla="*/ 21 w 551"/>
                <a:gd name="T43" fmla="*/ 166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1" h="481">
                  <a:moveTo>
                    <a:pt x="21" y="166"/>
                  </a:moveTo>
                  <a:lnTo>
                    <a:pt x="17" y="398"/>
                  </a:lnTo>
                  <a:lnTo>
                    <a:pt x="29" y="411"/>
                  </a:lnTo>
                  <a:lnTo>
                    <a:pt x="69" y="411"/>
                  </a:lnTo>
                  <a:lnTo>
                    <a:pt x="70" y="481"/>
                  </a:lnTo>
                  <a:lnTo>
                    <a:pt x="397" y="477"/>
                  </a:lnTo>
                  <a:lnTo>
                    <a:pt x="392" y="405"/>
                  </a:lnTo>
                  <a:lnTo>
                    <a:pt x="418" y="325"/>
                  </a:lnTo>
                  <a:lnTo>
                    <a:pt x="460" y="270"/>
                  </a:lnTo>
                  <a:lnTo>
                    <a:pt x="456" y="255"/>
                  </a:lnTo>
                  <a:lnTo>
                    <a:pt x="487" y="204"/>
                  </a:lnTo>
                  <a:lnTo>
                    <a:pt x="504" y="149"/>
                  </a:lnTo>
                  <a:lnTo>
                    <a:pt x="498" y="145"/>
                  </a:lnTo>
                  <a:lnTo>
                    <a:pt x="525" y="124"/>
                  </a:lnTo>
                  <a:lnTo>
                    <a:pt x="551" y="76"/>
                  </a:lnTo>
                  <a:lnTo>
                    <a:pt x="542" y="65"/>
                  </a:lnTo>
                  <a:lnTo>
                    <a:pt x="468" y="69"/>
                  </a:lnTo>
                  <a:lnTo>
                    <a:pt x="489" y="42"/>
                  </a:lnTo>
                  <a:lnTo>
                    <a:pt x="483" y="0"/>
                  </a:lnTo>
                  <a:lnTo>
                    <a:pt x="0" y="16"/>
                  </a:lnTo>
                  <a:lnTo>
                    <a:pt x="21" y="166"/>
                  </a:lnTo>
                  <a:lnTo>
                    <a:pt x="21" y="166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1" name="Freeform 1136"/>
            <p:cNvSpPr>
              <a:spLocks/>
            </p:cNvSpPr>
            <p:nvPr/>
          </p:nvSpPr>
          <p:spPr bwMode="auto">
            <a:xfrm>
              <a:off x="3999465" y="5089787"/>
              <a:ext cx="659830" cy="586905"/>
            </a:xfrm>
            <a:custGeom>
              <a:avLst/>
              <a:gdLst>
                <a:gd name="T0" fmla="*/ 0 w 624"/>
                <a:gd name="T1" fmla="*/ 4 h 529"/>
                <a:gd name="T2" fmla="*/ 6 w 624"/>
                <a:gd name="T3" fmla="*/ 147 h 529"/>
                <a:gd name="T4" fmla="*/ 63 w 624"/>
                <a:gd name="T5" fmla="*/ 251 h 529"/>
                <a:gd name="T6" fmla="*/ 42 w 624"/>
                <a:gd name="T7" fmla="*/ 333 h 529"/>
                <a:gd name="T8" fmla="*/ 46 w 624"/>
                <a:gd name="T9" fmla="*/ 401 h 529"/>
                <a:gd name="T10" fmla="*/ 21 w 624"/>
                <a:gd name="T11" fmla="*/ 436 h 529"/>
                <a:gd name="T12" fmla="*/ 31 w 624"/>
                <a:gd name="T13" fmla="*/ 447 h 529"/>
                <a:gd name="T14" fmla="*/ 114 w 624"/>
                <a:gd name="T15" fmla="*/ 438 h 529"/>
                <a:gd name="T16" fmla="*/ 217 w 624"/>
                <a:gd name="T17" fmla="*/ 464 h 529"/>
                <a:gd name="T18" fmla="*/ 251 w 624"/>
                <a:gd name="T19" fmla="*/ 438 h 529"/>
                <a:gd name="T20" fmla="*/ 352 w 624"/>
                <a:gd name="T21" fmla="*/ 479 h 529"/>
                <a:gd name="T22" fmla="*/ 360 w 624"/>
                <a:gd name="T23" fmla="*/ 502 h 529"/>
                <a:gd name="T24" fmla="*/ 398 w 624"/>
                <a:gd name="T25" fmla="*/ 519 h 529"/>
                <a:gd name="T26" fmla="*/ 419 w 624"/>
                <a:gd name="T27" fmla="*/ 498 h 529"/>
                <a:gd name="T28" fmla="*/ 466 w 624"/>
                <a:gd name="T29" fmla="*/ 517 h 529"/>
                <a:gd name="T30" fmla="*/ 497 w 624"/>
                <a:gd name="T31" fmla="*/ 502 h 529"/>
                <a:gd name="T32" fmla="*/ 491 w 624"/>
                <a:gd name="T33" fmla="*/ 472 h 529"/>
                <a:gd name="T34" fmla="*/ 573 w 624"/>
                <a:gd name="T35" fmla="*/ 498 h 529"/>
                <a:gd name="T36" fmla="*/ 569 w 624"/>
                <a:gd name="T37" fmla="*/ 529 h 529"/>
                <a:gd name="T38" fmla="*/ 624 w 624"/>
                <a:gd name="T39" fmla="*/ 491 h 529"/>
                <a:gd name="T40" fmla="*/ 575 w 624"/>
                <a:gd name="T41" fmla="*/ 485 h 529"/>
                <a:gd name="T42" fmla="*/ 538 w 624"/>
                <a:gd name="T43" fmla="*/ 445 h 529"/>
                <a:gd name="T44" fmla="*/ 584 w 624"/>
                <a:gd name="T45" fmla="*/ 396 h 529"/>
                <a:gd name="T46" fmla="*/ 584 w 624"/>
                <a:gd name="T47" fmla="*/ 367 h 529"/>
                <a:gd name="T48" fmla="*/ 533 w 624"/>
                <a:gd name="T49" fmla="*/ 409 h 529"/>
                <a:gd name="T50" fmla="*/ 508 w 624"/>
                <a:gd name="T51" fmla="*/ 396 h 529"/>
                <a:gd name="T52" fmla="*/ 529 w 624"/>
                <a:gd name="T53" fmla="*/ 373 h 529"/>
                <a:gd name="T54" fmla="*/ 472 w 624"/>
                <a:gd name="T55" fmla="*/ 390 h 529"/>
                <a:gd name="T56" fmla="*/ 436 w 624"/>
                <a:gd name="T57" fmla="*/ 375 h 529"/>
                <a:gd name="T58" fmla="*/ 445 w 624"/>
                <a:gd name="T59" fmla="*/ 350 h 529"/>
                <a:gd name="T60" fmla="*/ 542 w 624"/>
                <a:gd name="T61" fmla="*/ 367 h 529"/>
                <a:gd name="T62" fmla="*/ 504 w 624"/>
                <a:gd name="T63" fmla="*/ 305 h 529"/>
                <a:gd name="T64" fmla="*/ 510 w 624"/>
                <a:gd name="T65" fmla="*/ 259 h 529"/>
                <a:gd name="T66" fmla="*/ 289 w 624"/>
                <a:gd name="T67" fmla="*/ 268 h 529"/>
                <a:gd name="T68" fmla="*/ 316 w 624"/>
                <a:gd name="T69" fmla="*/ 170 h 529"/>
                <a:gd name="T70" fmla="*/ 354 w 624"/>
                <a:gd name="T71" fmla="*/ 120 h 529"/>
                <a:gd name="T72" fmla="*/ 343 w 624"/>
                <a:gd name="T73" fmla="*/ 107 h 529"/>
                <a:gd name="T74" fmla="*/ 327 w 624"/>
                <a:gd name="T75" fmla="*/ 0 h 529"/>
                <a:gd name="T76" fmla="*/ 0 w 624"/>
                <a:gd name="T77" fmla="*/ 4 h 529"/>
                <a:gd name="T78" fmla="*/ 0 w 624"/>
                <a:gd name="T79" fmla="*/ 4 h 529"/>
                <a:gd name="T80" fmla="*/ 0 w 624"/>
                <a:gd name="T81" fmla="*/ 4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24" h="529">
                  <a:moveTo>
                    <a:pt x="0" y="4"/>
                  </a:moveTo>
                  <a:lnTo>
                    <a:pt x="6" y="147"/>
                  </a:lnTo>
                  <a:lnTo>
                    <a:pt x="63" y="251"/>
                  </a:lnTo>
                  <a:lnTo>
                    <a:pt x="42" y="333"/>
                  </a:lnTo>
                  <a:lnTo>
                    <a:pt x="46" y="401"/>
                  </a:lnTo>
                  <a:lnTo>
                    <a:pt x="21" y="436"/>
                  </a:lnTo>
                  <a:lnTo>
                    <a:pt x="31" y="447"/>
                  </a:lnTo>
                  <a:lnTo>
                    <a:pt x="114" y="438"/>
                  </a:lnTo>
                  <a:lnTo>
                    <a:pt x="217" y="464"/>
                  </a:lnTo>
                  <a:lnTo>
                    <a:pt x="251" y="438"/>
                  </a:lnTo>
                  <a:lnTo>
                    <a:pt x="352" y="479"/>
                  </a:lnTo>
                  <a:lnTo>
                    <a:pt x="360" y="502"/>
                  </a:lnTo>
                  <a:lnTo>
                    <a:pt x="398" y="519"/>
                  </a:lnTo>
                  <a:lnTo>
                    <a:pt x="419" y="498"/>
                  </a:lnTo>
                  <a:lnTo>
                    <a:pt x="466" y="517"/>
                  </a:lnTo>
                  <a:lnTo>
                    <a:pt x="497" y="502"/>
                  </a:lnTo>
                  <a:lnTo>
                    <a:pt x="491" y="472"/>
                  </a:lnTo>
                  <a:lnTo>
                    <a:pt x="573" y="498"/>
                  </a:lnTo>
                  <a:lnTo>
                    <a:pt x="569" y="529"/>
                  </a:lnTo>
                  <a:lnTo>
                    <a:pt x="624" y="491"/>
                  </a:lnTo>
                  <a:lnTo>
                    <a:pt x="575" y="485"/>
                  </a:lnTo>
                  <a:lnTo>
                    <a:pt x="538" y="445"/>
                  </a:lnTo>
                  <a:lnTo>
                    <a:pt x="584" y="396"/>
                  </a:lnTo>
                  <a:lnTo>
                    <a:pt x="584" y="367"/>
                  </a:lnTo>
                  <a:lnTo>
                    <a:pt x="533" y="409"/>
                  </a:lnTo>
                  <a:lnTo>
                    <a:pt x="508" y="396"/>
                  </a:lnTo>
                  <a:lnTo>
                    <a:pt x="529" y="373"/>
                  </a:lnTo>
                  <a:lnTo>
                    <a:pt x="472" y="390"/>
                  </a:lnTo>
                  <a:lnTo>
                    <a:pt x="436" y="375"/>
                  </a:lnTo>
                  <a:lnTo>
                    <a:pt x="445" y="350"/>
                  </a:lnTo>
                  <a:lnTo>
                    <a:pt x="542" y="367"/>
                  </a:lnTo>
                  <a:lnTo>
                    <a:pt x="504" y="305"/>
                  </a:lnTo>
                  <a:lnTo>
                    <a:pt x="510" y="259"/>
                  </a:lnTo>
                  <a:lnTo>
                    <a:pt x="289" y="268"/>
                  </a:lnTo>
                  <a:lnTo>
                    <a:pt x="316" y="170"/>
                  </a:lnTo>
                  <a:lnTo>
                    <a:pt x="354" y="120"/>
                  </a:lnTo>
                  <a:lnTo>
                    <a:pt x="343" y="107"/>
                  </a:lnTo>
                  <a:lnTo>
                    <a:pt x="327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2" name="Freeform 1137"/>
            <p:cNvSpPr>
              <a:spLocks/>
            </p:cNvSpPr>
            <p:nvPr/>
          </p:nvSpPr>
          <p:spPr bwMode="auto">
            <a:xfrm>
              <a:off x="4332678" y="2911566"/>
              <a:ext cx="656530" cy="342218"/>
            </a:xfrm>
            <a:custGeom>
              <a:avLst/>
              <a:gdLst>
                <a:gd name="T0" fmla="*/ 224 w 622"/>
                <a:gd name="T1" fmla="*/ 203 h 310"/>
                <a:gd name="T2" fmla="*/ 232 w 622"/>
                <a:gd name="T3" fmla="*/ 222 h 310"/>
                <a:gd name="T4" fmla="*/ 253 w 622"/>
                <a:gd name="T5" fmla="*/ 228 h 310"/>
                <a:gd name="T6" fmla="*/ 283 w 622"/>
                <a:gd name="T7" fmla="*/ 310 h 310"/>
                <a:gd name="T8" fmla="*/ 338 w 622"/>
                <a:gd name="T9" fmla="*/ 197 h 310"/>
                <a:gd name="T10" fmla="*/ 367 w 622"/>
                <a:gd name="T11" fmla="*/ 201 h 310"/>
                <a:gd name="T12" fmla="*/ 403 w 622"/>
                <a:gd name="T13" fmla="*/ 184 h 310"/>
                <a:gd name="T14" fmla="*/ 462 w 622"/>
                <a:gd name="T15" fmla="*/ 184 h 310"/>
                <a:gd name="T16" fmla="*/ 483 w 622"/>
                <a:gd name="T17" fmla="*/ 158 h 310"/>
                <a:gd name="T18" fmla="*/ 599 w 622"/>
                <a:gd name="T19" fmla="*/ 161 h 310"/>
                <a:gd name="T20" fmla="*/ 622 w 622"/>
                <a:gd name="T21" fmla="*/ 144 h 310"/>
                <a:gd name="T22" fmla="*/ 584 w 622"/>
                <a:gd name="T23" fmla="*/ 101 h 310"/>
                <a:gd name="T24" fmla="*/ 513 w 622"/>
                <a:gd name="T25" fmla="*/ 102 h 310"/>
                <a:gd name="T26" fmla="*/ 456 w 622"/>
                <a:gd name="T27" fmla="*/ 95 h 310"/>
                <a:gd name="T28" fmla="*/ 384 w 622"/>
                <a:gd name="T29" fmla="*/ 95 h 310"/>
                <a:gd name="T30" fmla="*/ 359 w 622"/>
                <a:gd name="T31" fmla="*/ 131 h 310"/>
                <a:gd name="T32" fmla="*/ 323 w 622"/>
                <a:gd name="T33" fmla="*/ 110 h 310"/>
                <a:gd name="T34" fmla="*/ 285 w 622"/>
                <a:gd name="T35" fmla="*/ 114 h 310"/>
                <a:gd name="T36" fmla="*/ 272 w 622"/>
                <a:gd name="T37" fmla="*/ 76 h 310"/>
                <a:gd name="T38" fmla="*/ 190 w 622"/>
                <a:gd name="T39" fmla="*/ 70 h 310"/>
                <a:gd name="T40" fmla="*/ 181 w 622"/>
                <a:gd name="T41" fmla="*/ 57 h 310"/>
                <a:gd name="T42" fmla="*/ 217 w 622"/>
                <a:gd name="T43" fmla="*/ 17 h 310"/>
                <a:gd name="T44" fmla="*/ 247 w 622"/>
                <a:gd name="T45" fmla="*/ 15 h 310"/>
                <a:gd name="T46" fmla="*/ 217 w 622"/>
                <a:gd name="T47" fmla="*/ 0 h 310"/>
                <a:gd name="T48" fmla="*/ 171 w 622"/>
                <a:gd name="T49" fmla="*/ 11 h 310"/>
                <a:gd name="T50" fmla="*/ 95 w 622"/>
                <a:gd name="T51" fmla="*/ 87 h 310"/>
                <a:gd name="T52" fmla="*/ 57 w 622"/>
                <a:gd name="T53" fmla="*/ 95 h 310"/>
                <a:gd name="T54" fmla="*/ 0 w 622"/>
                <a:gd name="T55" fmla="*/ 133 h 310"/>
                <a:gd name="T56" fmla="*/ 224 w 622"/>
                <a:gd name="T57" fmla="*/ 203 h 310"/>
                <a:gd name="T58" fmla="*/ 224 w 622"/>
                <a:gd name="T59" fmla="*/ 20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22" h="310">
                  <a:moveTo>
                    <a:pt x="224" y="203"/>
                  </a:moveTo>
                  <a:lnTo>
                    <a:pt x="232" y="222"/>
                  </a:lnTo>
                  <a:lnTo>
                    <a:pt x="253" y="228"/>
                  </a:lnTo>
                  <a:lnTo>
                    <a:pt x="283" y="310"/>
                  </a:lnTo>
                  <a:lnTo>
                    <a:pt x="338" y="197"/>
                  </a:lnTo>
                  <a:lnTo>
                    <a:pt x="367" y="201"/>
                  </a:lnTo>
                  <a:lnTo>
                    <a:pt x="403" y="184"/>
                  </a:lnTo>
                  <a:lnTo>
                    <a:pt x="462" y="184"/>
                  </a:lnTo>
                  <a:lnTo>
                    <a:pt x="483" y="158"/>
                  </a:lnTo>
                  <a:lnTo>
                    <a:pt x="599" y="161"/>
                  </a:lnTo>
                  <a:lnTo>
                    <a:pt x="622" y="144"/>
                  </a:lnTo>
                  <a:lnTo>
                    <a:pt x="584" y="101"/>
                  </a:lnTo>
                  <a:lnTo>
                    <a:pt x="513" y="102"/>
                  </a:lnTo>
                  <a:lnTo>
                    <a:pt x="456" y="95"/>
                  </a:lnTo>
                  <a:lnTo>
                    <a:pt x="384" y="95"/>
                  </a:lnTo>
                  <a:lnTo>
                    <a:pt x="359" y="131"/>
                  </a:lnTo>
                  <a:lnTo>
                    <a:pt x="323" y="110"/>
                  </a:lnTo>
                  <a:lnTo>
                    <a:pt x="285" y="114"/>
                  </a:lnTo>
                  <a:lnTo>
                    <a:pt x="272" y="76"/>
                  </a:lnTo>
                  <a:lnTo>
                    <a:pt x="190" y="70"/>
                  </a:lnTo>
                  <a:lnTo>
                    <a:pt x="181" y="57"/>
                  </a:lnTo>
                  <a:lnTo>
                    <a:pt x="217" y="17"/>
                  </a:lnTo>
                  <a:lnTo>
                    <a:pt x="247" y="15"/>
                  </a:lnTo>
                  <a:lnTo>
                    <a:pt x="217" y="0"/>
                  </a:lnTo>
                  <a:lnTo>
                    <a:pt x="171" y="11"/>
                  </a:lnTo>
                  <a:lnTo>
                    <a:pt x="95" y="87"/>
                  </a:lnTo>
                  <a:lnTo>
                    <a:pt x="57" y="95"/>
                  </a:lnTo>
                  <a:lnTo>
                    <a:pt x="0" y="133"/>
                  </a:lnTo>
                  <a:lnTo>
                    <a:pt x="224" y="203"/>
                  </a:lnTo>
                  <a:lnTo>
                    <a:pt x="224" y="20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3" name="Freeform 1138"/>
            <p:cNvSpPr>
              <a:spLocks/>
            </p:cNvSpPr>
            <p:nvPr/>
          </p:nvSpPr>
          <p:spPr bwMode="auto">
            <a:xfrm>
              <a:off x="4754970" y="3123741"/>
              <a:ext cx="443735" cy="622838"/>
            </a:xfrm>
            <a:custGeom>
              <a:avLst/>
              <a:gdLst>
                <a:gd name="T0" fmla="*/ 48 w 422"/>
                <a:gd name="T1" fmla="*/ 464 h 559"/>
                <a:gd name="T2" fmla="*/ 42 w 422"/>
                <a:gd name="T3" fmla="*/ 370 h 559"/>
                <a:gd name="T4" fmla="*/ 6 w 422"/>
                <a:gd name="T5" fmla="*/ 302 h 559"/>
                <a:gd name="T6" fmla="*/ 21 w 422"/>
                <a:gd name="T7" fmla="*/ 159 h 559"/>
                <a:gd name="T8" fmla="*/ 82 w 422"/>
                <a:gd name="T9" fmla="*/ 85 h 559"/>
                <a:gd name="T10" fmla="*/ 78 w 422"/>
                <a:gd name="T11" fmla="*/ 140 h 559"/>
                <a:gd name="T12" fmla="*/ 97 w 422"/>
                <a:gd name="T13" fmla="*/ 129 h 559"/>
                <a:gd name="T14" fmla="*/ 97 w 422"/>
                <a:gd name="T15" fmla="*/ 83 h 559"/>
                <a:gd name="T16" fmla="*/ 120 w 422"/>
                <a:gd name="T17" fmla="*/ 57 h 559"/>
                <a:gd name="T18" fmla="*/ 127 w 422"/>
                <a:gd name="T19" fmla="*/ 7 h 559"/>
                <a:gd name="T20" fmla="*/ 148 w 422"/>
                <a:gd name="T21" fmla="*/ 0 h 559"/>
                <a:gd name="T22" fmla="*/ 276 w 422"/>
                <a:gd name="T23" fmla="*/ 43 h 559"/>
                <a:gd name="T24" fmla="*/ 287 w 422"/>
                <a:gd name="T25" fmla="*/ 80 h 559"/>
                <a:gd name="T26" fmla="*/ 304 w 422"/>
                <a:gd name="T27" fmla="*/ 114 h 559"/>
                <a:gd name="T28" fmla="*/ 308 w 422"/>
                <a:gd name="T29" fmla="*/ 175 h 559"/>
                <a:gd name="T30" fmla="*/ 264 w 422"/>
                <a:gd name="T31" fmla="*/ 228 h 559"/>
                <a:gd name="T32" fmla="*/ 262 w 422"/>
                <a:gd name="T33" fmla="*/ 268 h 559"/>
                <a:gd name="T34" fmla="*/ 287 w 422"/>
                <a:gd name="T35" fmla="*/ 281 h 559"/>
                <a:gd name="T36" fmla="*/ 321 w 422"/>
                <a:gd name="T37" fmla="*/ 226 h 559"/>
                <a:gd name="T38" fmla="*/ 356 w 422"/>
                <a:gd name="T39" fmla="*/ 207 h 559"/>
                <a:gd name="T40" fmla="*/ 378 w 422"/>
                <a:gd name="T41" fmla="*/ 218 h 559"/>
                <a:gd name="T42" fmla="*/ 422 w 422"/>
                <a:gd name="T43" fmla="*/ 342 h 559"/>
                <a:gd name="T44" fmla="*/ 392 w 422"/>
                <a:gd name="T45" fmla="*/ 395 h 559"/>
                <a:gd name="T46" fmla="*/ 384 w 422"/>
                <a:gd name="T47" fmla="*/ 433 h 559"/>
                <a:gd name="T48" fmla="*/ 367 w 422"/>
                <a:gd name="T49" fmla="*/ 445 h 559"/>
                <a:gd name="T50" fmla="*/ 367 w 422"/>
                <a:gd name="T51" fmla="*/ 479 h 559"/>
                <a:gd name="T52" fmla="*/ 344 w 422"/>
                <a:gd name="T53" fmla="*/ 524 h 559"/>
                <a:gd name="T54" fmla="*/ 205 w 422"/>
                <a:gd name="T55" fmla="*/ 543 h 559"/>
                <a:gd name="T56" fmla="*/ 202 w 422"/>
                <a:gd name="T57" fmla="*/ 536 h 559"/>
                <a:gd name="T58" fmla="*/ 0 w 422"/>
                <a:gd name="T59" fmla="*/ 559 h 559"/>
                <a:gd name="T60" fmla="*/ 48 w 422"/>
                <a:gd name="T61" fmla="*/ 464 h 559"/>
                <a:gd name="T62" fmla="*/ 48 w 422"/>
                <a:gd name="T63" fmla="*/ 464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2" h="559">
                  <a:moveTo>
                    <a:pt x="48" y="464"/>
                  </a:moveTo>
                  <a:lnTo>
                    <a:pt x="42" y="370"/>
                  </a:lnTo>
                  <a:lnTo>
                    <a:pt x="6" y="302"/>
                  </a:lnTo>
                  <a:lnTo>
                    <a:pt x="21" y="159"/>
                  </a:lnTo>
                  <a:lnTo>
                    <a:pt x="82" y="85"/>
                  </a:lnTo>
                  <a:lnTo>
                    <a:pt x="78" y="140"/>
                  </a:lnTo>
                  <a:lnTo>
                    <a:pt x="97" y="129"/>
                  </a:lnTo>
                  <a:lnTo>
                    <a:pt x="97" y="83"/>
                  </a:lnTo>
                  <a:lnTo>
                    <a:pt x="120" y="57"/>
                  </a:lnTo>
                  <a:lnTo>
                    <a:pt x="127" y="7"/>
                  </a:lnTo>
                  <a:lnTo>
                    <a:pt x="148" y="0"/>
                  </a:lnTo>
                  <a:lnTo>
                    <a:pt x="276" y="43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8"/>
                  </a:lnTo>
                  <a:lnTo>
                    <a:pt x="262" y="268"/>
                  </a:lnTo>
                  <a:lnTo>
                    <a:pt x="287" y="281"/>
                  </a:lnTo>
                  <a:lnTo>
                    <a:pt x="321" y="226"/>
                  </a:lnTo>
                  <a:lnTo>
                    <a:pt x="356" y="207"/>
                  </a:lnTo>
                  <a:lnTo>
                    <a:pt x="378" y="218"/>
                  </a:lnTo>
                  <a:lnTo>
                    <a:pt x="422" y="342"/>
                  </a:lnTo>
                  <a:lnTo>
                    <a:pt x="392" y="395"/>
                  </a:lnTo>
                  <a:lnTo>
                    <a:pt x="384" y="433"/>
                  </a:lnTo>
                  <a:lnTo>
                    <a:pt x="367" y="445"/>
                  </a:lnTo>
                  <a:lnTo>
                    <a:pt x="367" y="479"/>
                  </a:lnTo>
                  <a:lnTo>
                    <a:pt x="344" y="524"/>
                  </a:lnTo>
                  <a:lnTo>
                    <a:pt x="205" y="543"/>
                  </a:lnTo>
                  <a:lnTo>
                    <a:pt x="202" y="536"/>
                  </a:lnTo>
                  <a:lnTo>
                    <a:pt x="0" y="559"/>
                  </a:lnTo>
                  <a:lnTo>
                    <a:pt x="48" y="464"/>
                  </a:lnTo>
                  <a:lnTo>
                    <a:pt x="48" y="464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4" name="Freeform 1139"/>
            <p:cNvSpPr>
              <a:spLocks/>
            </p:cNvSpPr>
            <p:nvPr/>
          </p:nvSpPr>
          <p:spPr bwMode="auto">
            <a:xfrm>
              <a:off x="4083592" y="3007388"/>
              <a:ext cx="613641" cy="657060"/>
            </a:xfrm>
            <a:custGeom>
              <a:avLst/>
              <a:gdLst>
                <a:gd name="T0" fmla="*/ 15 w 578"/>
                <a:gd name="T1" fmla="*/ 227 h 591"/>
                <a:gd name="T2" fmla="*/ 13 w 578"/>
                <a:gd name="T3" fmla="*/ 297 h 591"/>
                <a:gd name="T4" fmla="*/ 84 w 578"/>
                <a:gd name="T5" fmla="*/ 341 h 591"/>
                <a:gd name="T6" fmla="*/ 110 w 578"/>
                <a:gd name="T7" fmla="*/ 371 h 591"/>
                <a:gd name="T8" fmla="*/ 167 w 578"/>
                <a:gd name="T9" fmla="*/ 413 h 591"/>
                <a:gd name="T10" fmla="*/ 175 w 578"/>
                <a:gd name="T11" fmla="*/ 462 h 591"/>
                <a:gd name="T12" fmla="*/ 186 w 578"/>
                <a:gd name="T13" fmla="*/ 529 h 591"/>
                <a:gd name="T14" fmla="*/ 240 w 578"/>
                <a:gd name="T15" fmla="*/ 591 h 591"/>
                <a:gd name="T16" fmla="*/ 527 w 578"/>
                <a:gd name="T17" fmla="*/ 574 h 591"/>
                <a:gd name="T18" fmla="*/ 511 w 578"/>
                <a:gd name="T19" fmla="*/ 483 h 591"/>
                <a:gd name="T20" fmla="*/ 536 w 578"/>
                <a:gd name="T21" fmla="*/ 344 h 591"/>
                <a:gd name="T22" fmla="*/ 536 w 578"/>
                <a:gd name="T23" fmla="*/ 306 h 591"/>
                <a:gd name="T24" fmla="*/ 578 w 578"/>
                <a:gd name="T25" fmla="*/ 198 h 591"/>
                <a:gd name="T26" fmla="*/ 567 w 578"/>
                <a:gd name="T27" fmla="*/ 194 h 591"/>
                <a:gd name="T28" fmla="*/ 540 w 578"/>
                <a:gd name="T29" fmla="*/ 257 h 591"/>
                <a:gd name="T30" fmla="*/ 517 w 578"/>
                <a:gd name="T31" fmla="*/ 261 h 591"/>
                <a:gd name="T32" fmla="*/ 508 w 578"/>
                <a:gd name="T33" fmla="*/ 287 h 591"/>
                <a:gd name="T34" fmla="*/ 483 w 578"/>
                <a:gd name="T35" fmla="*/ 304 h 591"/>
                <a:gd name="T36" fmla="*/ 500 w 578"/>
                <a:gd name="T37" fmla="*/ 247 h 591"/>
                <a:gd name="T38" fmla="*/ 517 w 578"/>
                <a:gd name="T39" fmla="*/ 225 h 591"/>
                <a:gd name="T40" fmla="*/ 487 w 578"/>
                <a:gd name="T41" fmla="*/ 143 h 591"/>
                <a:gd name="T42" fmla="*/ 466 w 578"/>
                <a:gd name="T43" fmla="*/ 137 h 591"/>
                <a:gd name="T44" fmla="*/ 458 w 578"/>
                <a:gd name="T45" fmla="*/ 118 h 591"/>
                <a:gd name="T46" fmla="*/ 234 w 578"/>
                <a:gd name="T47" fmla="*/ 48 h 591"/>
                <a:gd name="T48" fmla="*/ 205 w 578"/>
                <a:gd name="T49" fmla="*/ 35 h 591"/>
                <a:gd name="T50" fmla="*/ 190 w 578"/>
                <a:gd name="T51" fmla="*/ 48 h 591"/>
                <a:gd name="T52" fmla="*/ 184 w 578"/>
                <a:gd name="T53" fmla="*/ 44 h 591"/>
                <a:gd name="T54" fmla="*/ 192 w 578"/>
                <a:gd name="T55" fmla="*/ 19 h 591"/>
                <a:gd name="T56" fmla="*/ 198 w 578"/>
                <a:gd name="T57" fmla="*/ 4 h 591"/>
                <a:gd name="T58" fmla="*/ 190 w 578"/>
                <a:gd name="T59" fmla="*/ 0 h 591"/>
                <a:gd name="T60" fmla="*/ 99 w 578"/>
                <a:gd name="T61" fmla="*/ 38 h 591"/>
                <a:gd name="T62" fmla="*/ 89 w 578"/>
                <a:gd name="T63" fmla="*/ 40 h 591"/>
                <a:gd name="T64" fmla="*/ 70 w 578"/>
                <a:gd name="T65" fmla="*/ 31 h 591"/>
                <a:gd name="T66" fmla="*/ 53 w 578"/>
                <a:gd name="T67" fmla="*/ 42 h 591"/>
                <a:gd name="T68" fmla="*/ 57 w 578"/>
                <a:gd name="T69" fmla="*/ 111 h 591"/>
                <a:gd name="T70" fmla="*/ 0 w 578"/>
                <a:gd name="T71" fmla="*/ 179 h 591"/>
                <a:gd name="T72" fmla="*/ 15 w 578"/>
                <a:gd name="T73" fmla="*/ 227 h 591"/>
                <a:gd name="T74" fmla="*/ 15 w 578"/>
                <a:gd name="T75" fmla="*/ 227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8" h="591">
                  <a:moveTo>
                    <a:pt x="15" y="227"/>
                  </a:moveTo>
                  <a:lnTo>
                    <a:pt x="13" y="297"/>
                  </a:lnTo>
                  <a:lnTo>
                    <a:pt x="84" y="341"/>
                  </a:lnTo>
                  <a:lnTo>
                    <a:pt x="110" y="371"/>
                  </a:lnTo>
                  <a:lnTo>
                    <a:pt x="167" y="413"/>
                  </a:lnTo>
                  <a:lnTo>
                    <a:pt x="175" y="462"/>
                  </a:lnTo>
                  <a:lnTo>
                    <a:pt x="186" y="529"/>
                  </a:lnTo>
                  <a:lnTo>
                    <a:pt x="240" y="591"/>
                  </a:lnTo>
                  <a:lnTo>
                    <a:pt x="527" y="574"/>
                  </a:lnTo>
                  <a:lnTo>
                    <a:pt x="511" y="483"/>
                  </a:lnTo>
                  <a:lnTo>
                    <a:pt x="536" y="344"/>
                  </a:lnTo>
                  <a:lnTo>
                    <a:pt x="536" y="306"/>
                  </a:lnTo>
                  <a:lnTo>
                    <a:pt x="578" y="198"/>
                  </a:lnTo>
                  <a:lnTo>
                    <a:pt x="567" y="194"/>
                  </a:lnTo>
                  <a:lnTo>
                    <a:pt x="540" y="257"/>
                  </a:lnTo>
                  <a:lnTo>
                    <a:pt x="517" y="261"/>
                  </a:lnTo>
                  <a:lnTo>
                    <a:pt x="508" y="287"/>
                  </a:lnTo>
                  <a:lnTo>
                    <a:pt x="483" y="304"/>
                  </a:lnTo>
                  <a:lnTo>
                    <a:pt x="500" y="247"/>
                  </a:lnTo>
                  <a:lnTo>
                    <a:pt x="517" y="225"/>
                  </a:lnTo>
                  <a:lnTo>
                    <a:pt x="487" y="143"/>
                  </a:lnTo>
                  <a:lnTo>
                    <a:pt x="466" y="137"/>
                  </a:lnTo>
                  <a:lnTo>
                    <a:pt x="458" y="118"/>
                  </a:lnTo>
                  <a:lnTo>
                    <a:pt x="234" y="48"/>
                  </a:lnTo>
                  <a:lnTo>
                    <a:pt x="205" y="35"/>
                  </a:lnTo>
                  <a:lnTo>
                    <a:pt x="190" y="48"/>
                  </a:lnTo>
                  <a:lnTo>
                    <a:pt x="184" y="44"/>
                  </a:lnTo>
                  <a:lnTo>
                    <a:pt x="192" y="19"/>
                  </a:lnTo>
                  <a:lnTo>
                    <a:pt x="198" y="4"/>
                  </a:lnTo>
                  <a:lnTo>
                    <a:pt x="190" y="0"/>
                  </a:lnTo>
                  <a:lnTo>
                    <a:pt x="99" y="38"/>
                  </a:lnTo>
                  <a:lnTo>
                    <a:pt x="89" y="40"/>
                  </a:lnTo>
                  <a:lnTo>
                    <a:pt x="70" y="31"/>
                  </a:lnTo>
                  <a:lnTo>
                    <a:pt x="53" y="42"/>
                  </a:lnTo>
                  <a:lnTo>
                    <a:pt x="57" y="111"/>
                  </a:lnTo>
                  <a:lnTo>
                    <a:pt x="0" y="179"/>
                  </a:lnTo>
                  <a:lnTo>
                    <a:pt x="15" y="227"/>
                  </a:lnTo>
                  <a:lnTo>
                    <a:pt x="15" y="22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5" name="Freeform 1140"/>
            <p:cNvSpPr>
              <a:spLocks/>
            </p:cNvSpPr>
            <p:nvPr/>
          </p:nvSpPr>
          <p:spPr bwMode="auto">
            <a:xfrm>
              <a:off x="4261746" y="3643914"/>
              <a:ext cx="455282" cy="840146"/>
            </a:xfrm>
            <a:custGeom>
              <a:avLst/>
              <a:gdLst>
                <a:gd name="T0" fmla="*/ 8 w 430"/>
                <a:gd name="T1" fmla="*/ 308 h 753"/>
                <a:gd name="T2" fmla="*/ 52 w 430"/>
                <a:gd name="T3" fmla="*/ 213 h 753"/>
                <a:gd name="T4" fmla="*/ 38 w 430"/>
                <a:gd name="T5" fmla="*/ 177 h 753"/>
                <a:gd name="T6" fmla="*/ 113 w 430"/>
                <a:gd name="T7" fmla="*/ 120 h 753"/>
                <a:gd name="T8" fmla="*/ 126 w 430"/>
                <a:gd name="T9" fmla="*/ 78 h 753"/>
                <a:gd name="T10" fmla="*/ 73 w 430"/>
                <a:gd name="T11" fmla="*/ 17 h 753"/>
                <a:gd name="T12" fmla="*/ 360 w 430"/>
                <a:gd name="T13" fmla="*/ 0 h 753"/>
                <a:gd name="T14" fmla="*/ 367 w 430"/>
                <a:gd name="T15" fmla="*/ 44 h 753"/>
                <a:gd name="T16" fmla="*/ 396 w 430"/>
                <a:gd name="T17" fmla="*/ 101 h 753"/>
                <a:gd name="T18" fmla="*/ 421 w 430"/>
                <a:gd name="T19" fmla="*/ 388 h 753"/>
                <a:gd name="T20" fmla="*/ 415 w 430"/>
                <a:gd name="T21" fmla="*/ 447 h 753"/>
                <a:gd name="T22" fmla="*/ 430 w 430"/>
                <a:gd name="T23" fmla="*/ 481 h 753"/>
                <a:gd name="T24" fmla="*/ 413 w 430"/>
                <a:gd name="T25" fmla="*/ 546 h 753"/>
                <a:gd name="T26" fmla="*/ 390 w 430"/>
                <a:gd name="T27" fmla="*/ 574 h 753"/>
                <a:gd name="T28" fmla="*/ 379 w 430"/>
                <a:gd name="T29" fmla="*/ 622 h 753"/>
                <a:gd name="T30" fmla="*/ 392 w 430"/>
                <a:gd name="T31" fmla="*/ 637 h 753"/>
                <a:gd name="T32" fmla="*/ 381 w 430"/>
                <a:gd name="T33" fmla="*/ 664 h 753"/>
                <a:gd name="T34" fmla="*/ 386 w 430"/>
                <a:gd name="T35" fmla="*/ 673 h 753"/>
                <a:gd name="T36" fmla="*/ 352 w 430"/>
                <a:gd name="T37" fmla="*/ 686 h 753"/>
                <a:gd name="T38" fmla="*/ 344 w 430"/>
                <a:gd name="T39" fmla="*/ 734 h 753"/>
                <a:gd name="T40" fmla="*/ 295 w 430"/>
                <a:gd name="T41" fmla="*/ 719 h 753"/>
                <a:gd name="T42" fmla="*/ 270 w 430"/>
                <a:gd name="T43" fmla="*/ 753 h 753"/>
                <a:gd name="T44" fmla="*/ 255 w 430"/>
                <a:gd name="T45" fmla="*/ 749 h 753"/>
                <a:gd name="T46" fmla="*/ 238 w 430"/>
                <a:gd name="T47" fmla="*/ 719 h 753"/>
                <a:gd name="T48" fmla="*/ 211 w 430"/>
                <a:gd name="T49" fmla="*/ 645 h 753"/>
                <a:gd name="T50" fmla="*/ 147 w 430"/>
                <a:gd name="T51" fmla="*/ 607 h 753"/>
                <a:gd name="T52" fmla="*/ 133 w 430"/>
                <a:gd name="T53" fmla="*/ 569 h 753"/>
                <a:gd name="T54" fmla="*/ 154 w 430"/>
                <a:gd name="T55" fmla="*/ 510 h 753"/>
                <a:gd name="T56" fmla="*/ 137 w 430"/>
                <a:gd name="T57" fmla="*/ 498 h 753"/>
                <a:gd name="T58" fmla="*/ 95 w 430"/>
                <a:gd name="T59" fmla="*/ 498 h 753"/>
                <a:gd name="T60" fmla="*/ 86 w 430"/>
                <a:gd name="T61" fmla="*/ 462 h 753"/>
                <a:gd name="T62" fmla="*/ 17 w 430"/>
                <a:gd name="T63" fmla="*/ 390 h 753"/>
                <a:gd name="T64" fmla="*/ 0 w 430"/>
                <a:gd name="T65" fmla="*/ 331 h 753"/>
                <a:gd name="T66" fmla="*/ 8 w 430"/>
                <a:gd name="T67" fmla="*/ 308 h 753"/>
                <a:gd name="T68" fmla="*/ 8 w 430"/>
                <a:gd name="T69" fmla="*/ 308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0" h="753">
                  <a:moveTo>
                    <a:pt x="8" y="308"/>
                  </a:moveTo>
                  <a:lnTo>
                    <a:pt x="52" y="213"/>
                  </a:lnTo>
                  <a:lnTo>
                    <a:pt x="38" y="177"/>
                  </a:lnTo>
                  <a:lnTo>
                    <a:pt x="113" y="120"/>
                  </a:lnTo>
                  <a:lnTo>
                    <a:pt x="126" y="78"/>
                  </a:lnTo>
                  <a:lnTo>
                    <a:pt x="73" y="17"/>
                  </a:lnTo>
                  <a:lnTo>
                    <a:pt x="360" y="0"/>
                  </a:lnTo>
                  <a:lnTo>
                    <a:pt x="367" y="44"/>
                  </a:lnTo>
                  <a:lnTo>
                    <a:pt x="396" y="101"/>
                  </a:lnTo>
                  <a:lnTo>
                    <a:pt x="421" y="388"/>
                  </a:lnTo>
                  <a:lnTo>
                    <a:pt x="415" y="447"/>
                  </a:lnTo>
                  <a:lnTo>
                    <a:pt x="430" y="481"/>
                  </a:lnTo>
                  <a:lnTo>
                    <a:pt x="413" y="546"/>
                  </a:lnTo>
                  <a:lnTo>
                    <a:pt x="390" y="574"/>
                  </a:lnTo>
                  <a:lnTo>
                    <a:pt x="379" y="622"/>
                  </a:lnTo>
                  <a:lnTo>
                    <a:pt x="392" y="637"/>
                  </a:lnTo>
                  <a:lnTo>
                    <a:pt x="381" y="664"/>
                  </a:lnTo>
                  <a:lnTo>
                    <a:pt x="386" y="673"/>
                  </a:lnTo>
                  <a:lnTo>
                    <a:pt x="352" y="686"/>
                  </a:lnTo>
                  <a:lnTo>
                    <a:pt x="344" y="734"/>
                  </a:lnTo>
                  <a:lnTo>
                    <a:pt x="295" y="719"/>
                  </a:lnTo>
                  <a:lnTo>
                    <a:pt x="270" y="753"/>
                  </a:lnTo>
                  <a:lnTo>
                    <a:pt x="255" y="749"/>
                  </a:lnTo>
                  <a:lnTo>
                    <a:pt x="238" y="719"/>
                  </a:lnTo>
                  <a:lnTo>
                    <a:pt x="211" y="645"/>
                  </a:lnTo>
                  <a:lnTo>
                    <a:pt x="147" y="607"/>
                  </a:lnTo>
                  <a:lnTo>
                    <a:pt x="133" y="569"/>
                  </a:lnTo>
                  <a:lnTo>
                    <a:pt x="154" y="510"/>
                  </a:lnTo>
                  <a:lnTo>
                    <a:pt x="137" y="498"/>
                  </a:lnTo>
                  <a:lnTo>
                    <a:pt x="95" y="498"/>
                  </a:lnTo>
                  <a:lnTo>
                    <a:pt x="86" y="462"/>
                  </a:lnTo>
                  <a:lnTo>
                    <a:pt x="17" y="390"/>
                  </a:lnTo>
                  <a:lnTo>
                    <a:pt x="0" y="331"/>
                  </a:lnTo>
                  <a:lnTo>
                    <a:pt x="8" y="308"/>
                  </a:lnTo>
                  <a:lnTo>
                    <a:pt x="8" y="308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6" name="Freeform 1141"/>
            <p:cNvSpPr>
              <a:spLocks/>
            </p:cNvSpPr>
            <p:nvPr/>
          </p:nvSpPr>
          <p:spPr bwMode="auto">
            <a:xfrm>
              <a:off x="4662593" y="3717491"/>
              <a:ext cx="356308" cy="633105"/>
            </a:xfrm>
            <a:custGeom>
              <a:avLst/>
              <a:gdLst>
                <a:gd name="T0" fmla="*/ 11 w 338"/>
                <a:gd name="T1" fmla="*/ 566 h 566"/>
                <a:gd name="T2" fmla="*/ 21 w 338"/>
                <a:gd name="T3" fmla="*/ 549 h 566"/>
                <a:gd name="T4" fmla="*/ 85 w 338"/>
                <a:gd name="T5" fmla="*/ 545 h 566"/>
                <a:gd name="T6" fmla="*/ 138 w 338"/>
                <a:gd name="T7" fmla="*/ 528 h 566"/>
                <a:gd name="T8" fmla="*/ 192 w 338"/>
                <a:gd name="T9" fmla="*/ 496 h 566"/>
                <a:gd name="T10" fmla="*/ 235 w 338"/>
                <a:gd name="T11" fmla="*/ 494 h 566"/>
                <a:gd name="T12" fmla="*/ 285 w 338"/>
                <a:gd name="T13" fmla="*/ 412 h 566"/>
                <a:gd name="T14" fmla="*/ 300 w 338"/>
                <a:gd name="T15" fmla="*/ 418 h 566"/>
                <a:gd name="T16" fmla="*/ 338 w 338"/>
                <a:gd name="T17" fmla="*/ 389 h 566"/>
                <a:gd name="T18" fmla="*/ 329 w 338"/>
                <a:gd name="T19" fmla="*/ 368 h 566"/>
                <a:gd name="T20" fmla="*/ 332 w 338"/>
                <a:gd name="T21" fmla="*/ 357 h 566"/>
                <a:gd name="T22" fmla="*/ 294 w 338"/>
                <a:gd name="T23" fmla="*/ 7 h 566"/>
                <a:gd name="T24" fmla="*/ 291 w 338"/>
                <a:gd name="T25" fmla="*/ 0 h 566"/>
                <a:gd name="T26" fmla="*/ 89 w 338"/>
                <a:gd name="T27" fmla="*/ 23 h 566"/>
                <a:gd name="T28" fmla="*/ 51 w 338"/>
                <a:gd name="T29" fmla="*/ 42 h 566"/>
                <a:gd name="T30" fmla="*/ 17 w 338"/>
                <a:gd name="T31" fmla="*/ 32 h 566"/>
                <a:gd name="T32" fmla="*/ 42 w 338"/>
                <a:gd name="T33" fmla="*/ 319 h 566"/>
                <a:gd name="T34" fmla="*/ 36 w 338"/>
                <a:gd name="T35" fmla="*/ 378 h 566"/>
                <a:gd name="T36" fmla="*/ 51 w 338"/>
                <a:gd name="T37" fmla="*/ 412 h 566"/>
                <a:gd name="T38" fmla="*/ 34 w 338"/>
                <a:gd name="T39" fmla="*/ 477 h 566"/>
                <a:gd name="T40" fmla="*/ 11 w 338"/>
                <a:gd name="T41" fmla="*/ 505 h 566"/>
                <a:gd name="T42" fmla="*/ 0 w 338"/>
                <a:gd name="T43" fmla="*/ 553 h 566"/>
                <a:gd name="T44" fmla="*/ 11 w 338"/>
                <a:gd name="T45" fmla="*/ 566 h 566"/>
                <a:gd name="T46" fmla="*/ 11 w 338"/>
                <a:gd name="T47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38" h="566">
                  <a:moveTo>
                    <a:pt x="11" y="566"/>
                  </a:moveTo>
                  <a:lnTo>
                    <a:pt x="21" y="549"/>
                  </a:lnTo>
                  <a:lnTo>
                    <a:pt x="85" y="545"/>
                  </a:lnTo>
                  <a:lnTo>
                    <a:pt x="138" y="528"/>
                  </a:lnTo>
                  <a:lnTo>
                    <a:pt x="192" y="496"/>
                  </a:lnTo>
                  <a:lnTo>
                    <a:pt x="235" y="494"/>
                  </a:lnTo>
                  <a:lnTo>
                    <a:pt x="285" y="412"/>
                  </a:lnTo>
                  <a:lnTo>
                    <a:pt x="300" y="418"/>
                  </a:lnTo>
                  <a:lnTo>
                    <a:pt x="338" y="389"/>
                  </a:lnTo>
                  <a:lnTo>
                    <a:pt x="329" y="368"/>
                  </a:lnTo>
                  <a:lnTo>
                    <a:pt x="332" y="357"/>
                  </a:lnTo>
                  <a:lnTo>
                    <a:pt x="294" y="7"/>
                  </a:lnTo>
                  <a:lnTo>
                    <a:pt x="291" y="0"/>
                  </a:lnTo>
                  <a:lnTo>
                    <a:pt x="89" y="23"/>
                  </a:lnTo>
                  <a:lnTo>
                    <a:pt x="51" y="42"/>
                  </a:lnTo>
                  <a:lnTo>
                    <a:pt x="17" y="32"/>
                  </a:lnTo>
                  <a:lnTo>
                    <a:pt x="42" y="319"/>
                  </a:lnTo>
                  <a:lnTo>
                    <a:pt x="36" y="378"/>
                  </a:lnTo>
                  <a:lnTo>
                    <a:pt x="51" y="412"/>
                  </a:lnTo>
                  <a:lnTo>
                    <a:pt x="34" y="477"/>
                  </a:lnTo>
                  <a:lnTo>
                    <a:pt x="11" y="505"/>
                  </a:lnTo>
                  <a:lnTo>
                    <a:pt x="0" y="553"/>
                  </a:lnTo>
                  <a:lnTo>
                    <a:pt x="11" y="566"/>
                  </a:lnTo>
                  <a:lnTo>
                    <a:pt x="11" y="566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7" name="Freeform 1142"/>
            <p:cNvSpPr>
              <a:spLocks/>
            </p:cNvSpPr>
            <p:nvPr/>
          </p:nvSpPr>
          <p:spPr bwMode="auto">
            <a:xfrm>
              <a:off x="4540525" y="4109332"/>
              <a:ext cx="836333" cy="441462"/>
            </a:xfrm>
            <a:custGeom>
              <a:avLst/>
              <a:gdLst>
                <a:gd name="T0" fmla="*/ 4 w 791"/>
                <a:gd name="T1" fmla="*/ 375 h 396"/>
                <a:gd name="T2" fmla="*/ 23 w 791"/>
                <a:gd name="T3" fmla="*/ 373 h 396"/>
                <a:gd name="T4" fmla="*/ 29 w 791"/>
                <a:gd name="T5" fmla="*/ 331 h 396"/>
                <a:gd name="T6" fmla="*/ 17 w 791"/>
                <a:gd name="T7" fmla="*/ 329 h 396"/>
                <a:gd name="T8" fmla="*/ 42 w 791"/>
                <a:gd name="T9" fmla="*/ 295 h 396"/>
                <a:gd name="T10" fmla="*/ 91 w 791"/>
                <a:gd name="T11" fmla="*/ 310 h 396"/>
                <a:gd name="T12" fmla="*/ 99 w 791"/>
                <a:gd name="T13" fmla="*/ 262 h 396"/>
                <a:gd name="T14" fmla="*/ 133 w 791"/>
                <a:gd name="T15" fmla="*/ 249 h 396"/>
                <a:gd name="T16" fmla="*/ 128 w 791"/>
                <a:gd name="T17" fmla="*/ 240 h 396"/>
                <a:gd name="T18" fmla="*/ 147 w 791"/>
                <a:gd name="T19" fmla="*/ 194 h 396"/>
                <a:gd name="T20" fmla="*/ 211 w 791"/>
                <a:gd name="T21" fmla="*/ 190 h 396"/>
                <a:gd name="T22" fmla="*/ 264 w 791"/>
                <a:gd name="T23" fmla="*/ 173 h 396"/>
                <a:gd name="T24" fmla="*/ 299 w 791"/>
                <a:gd name="T25" fmla="*/ 150 h 396"/>
                <a:gd name="T26" fmla="*/ 318 w 791"/>
                <a:gd name="T27" fmla="*/ 141 h 396"/>
                <a:gd name="T28" fmla="*/ 361 w 791"/>
                <a:gd name="T29" fmla="*/ 139 h 396"/>
                <a:gd name="T30" fmla="*/ 411 w 791"/>
                <a:gd name="T31" fmla="*/ 57 h 396"/>
                <a:gd name="T32" fmla="*/ 426 w 791"/>
                <a:gd name="T33" fmla="*/ 63 h 396"/>
                <a:gd name="T34" fmla="*/ 464 w 791"/>
                <a:gd name="T35" fmla="*/ 34 h 396"/>
                <a:gd name="T36" fmla="*/ 455 w 791"/>
                <a:gd name="T37" fmla="*/ 13 h 396"/>
                <a:gd name="T38" fmla="*/ 458 w 791"/>
                <a:gd name="T39" fmla="*/ 2 h 396"/>
                <a:gd name="T40" fmla="*/ 493 w 791"/>
                <a:gd name="T41" fmla="*/ 0 h 396"/>
                <a:gd name="T42" fmla="*/ 515 w 791"/>
                <a:gd name="T43" fmla="*/ 8 h 396"/>
                <a:gd name="T44" fmla="*/ 584 w 791"/>
                <a:gd name="T45" fmla="*/ 48 h 396"/>
                <a:gd name="T46" fmla="*/ 633 w 791"/>
                <a:gd name="T47" fmla="*/ 46 h 396"/>
                <a:gd name="T48" fmla="*/ 656 w 791"/>
                <a:gd name="T49" fmla="*/ 31 h 396"/>
                <a:gd name="T50" fmla="*/ 711 w 791"/>
                <a:gd name="T51" fmla="*/ 65 h 396"/>
                <a:gd name="T52" fmla="*/ 728 w 791"/>
                <a:gd name="T53" fmla="*/ 129 h 396"/>
                <a:gd name="T54" fmla="*/ 791 w 791"/>
                <a:gd name="T55" fmla="*/ 175 h 396"/>
                <a:gd name="T56" fmla="*/ 761 w 791"/>
                <a:gd name="T57" fmla="*/ 211 h 396"/>
                <a:gd name="T58" fmla="*/ 707 w 791"/>
                <a:gd name="T59" fmla="*/ 262 h 396"/>
                <a:gd name="T60" fmla="*/ 706 w 791"/>
                <a:gd name="T61" fmla="*/ 274 h 396"/>
                <a:gd name="T62" fmla="*/ 628 w 791"/>
                <a:gd name="T63" fmla="*/ 323 h 396"/>
                <a:gd name="T64" fmla="*/ 190 w 791"/>
                <a:gd name="T65" fmla="*/ 365 h 396"/>
                <a:gd name="T66" fmla="*/ 143 w 791"/>
                <a:gd name="T67" fmla="*/ 361 h 396"/>
                <a:gd name="T68" fmla="*/ 145 w 791"/>
                <a:gd name="T69" fmla="*/ 384 h 396"/>
                <a:gd name="T70" fmla="*/ 0 w 791"/>
                <a:gd name="T71" fmla="*/ 396 h 396"/>
                <a:gd name="T72" fmla="*/ 4 w 791"/>
                <a:gd name="T73" fmla="*/ 375 h 396"/>
                <a:gd name="T74" fmla="*/ 4 w 791"/>
                <a:gd name="T75" fmla="*/ 37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1" h="396">
                  <a:moveTo>
                    <a:pt x="4" y="375"/>
                  </a:moveTo>
                  <a:lnTo>
                    <a:pt x="23" y="373"/>
                  </a:lnTo>
                  <a:lnTo>
                    <a:pt x="29" y="331"/>
                  </a:lnTo>
                  <a:lnTo>
                    <a:pt x="17" y="329"/>
                  </a:lnTo>
                  <a:lnTo>
                    <a:pt x="42" y="295"/>
                  </a:lnTo>
                  <a:lnTo>
                    <a:pt x="91" y="310"/>
                  </a:lnTo>
                  <a:lnTo>
                    <a:pt x="99" y="262"/>
                  </a:lnTo>
                  <a:lnTo>
                    <a:pt x="133" y="249"/>
                  </a:lnTo>
                  <a:lnTo>
                    <a:pt x="128" y="240"/>
                  </a:lnTo>
                  <a:lnTo>
                    <a:pt x="147" y="194"/>
                  </a:lnTo>
                  <a:lnTo>
                    <a:pt x="211" y="190"/>
                  </a:lnTo>
                  <a:lnTo>
                    <a:pt x="264" y="173"/>
                  </a:lnTo>
                  <a:lnTo>
                    <a:pt x="299" y="150"/>
                  </a:lnTo>
                  <a:lnTo>
                    <a:pt x="318" y="141"/>
                  </a:lnTo>
                  <a:lnTo>
                    <a:pt x="361" y="139"/>
                  </a:lnTo>
                  <a:lnTo>
                    <a:pt x="411" y="57"/>
                  </a:lnTo>
                  <a:lnTo>
                    <a:pt x="426" y="63"/>
                  </a:lnTo>
                  <a:lnTo>
                    <a:pt x="464" y="34"/>
                  </a:lnTo>
                  <a:lnTo>
                    <a:pt x="455" y="13"/>
                  </a:lnTo>
                  <a:lnTo>
                    <a:pt x="458" y="2"/>
                  </a:lnTo>
                  <a:lnTo>
                    <a:pt x="493" y="0"/>
                  </a:lnTo>
                  <a:lnTo>
                    <a:pt x="515" y="8"/>
                  </a:lnTo>
                  <a:lnTo>
                    <a:pt x="584" y="48"/>
                  </a:lnTo>
                  <a:lnTo>
                    <a:pt x="633" y="46"/>
                  </a:lnTo>
                  <a:lnTo>
                    <a:pt x="656" y="31"/>
                  </a:lnTo>
                  <a:lnTo>
                    <a:pt x="711" y="65"/>
                  </a:lnTo>
                  <a:lnTo>
                    <a:pt x="728" y="129"/>
                  </a:lnTo>
                  <a:lnTo>
                    <a:pt x="791" y="175"/>
                  </a:lnTo>
                  <a:lnTo>
                    <a:pt x="761" y="211"/>
                  </a:lnTo>
                  <a:lnTo>
                    <a:pt x="707" y="262"/>
                  </a:lnTo>
                  <a:lnTo>
                    <a:pt x="706" y="274"/>
                  </a:lnTo>
                  <a:lnTo>
                    <a:pt x="628" y="323"/>
                  </a:lnTo>
                  <a:lnTo>
                    <a:pt x="190" y="365"/>
                  </a:lnTo>
                  <a:lnTo>
                    <a:pt x="143" y="361"/>
                  </a:lnTo>
                  <a:lnTo>
                    <a:pt x="145" y="384"/>
                  </a:lnTo>
                  <a:lnTo>
                    <a:pt x="0" y="396"/>
                  </a:lnTo>
                  <a:lnTo>
                    <a:pt x="4" y="375"/>
                  </a:lnTo>
                  <a:lnTo>
                    <a:pt x="4" y="37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8" name="Freeform 1143"/>
            <p:cNvSpPr>
              <a:spLocks/>
            </p:cNvSpPr>
            <p:nvPr/>
          </p:nvSpPr>
          <p:spPr bwMode="auto">
            <a:xfrm>
              <a:off x="4438251" y="4441284"/>
              <a:ext cx="983145" cy="342218"/>
            </a:xfrm>
            <a:custGeom>
              <a:avLst/>
              <a:gdLst>
                <a:gd name="T0" fmla="*/ 17 w 931"/>
                <a:gd name="T1" fmla="*/ 253 h 308"/>
                <a:gd name="T2" fmla="*/ 11 w 931"/>
                <a:gd name="T3" fmla="*/ 249 h 308"/>
                <a:gd name="T4" fmla="*/ 38 w 931"/>
                <a:gd name="T5" fmla="*/ 228 h 308"/>
                <a:gd name="T6" fmla="*/ 64 w 931"/>
                <a:gd name="T7" fmla="*/ 180 h 308"/>
                <a:gd name="T8" fmla="*/ 55 w 931"/>
                <a:gd name="T9" fmla="*/ 169 h 308"/>
                <a:gd name="T10" fmla="*/ 68 w 931"/>
                <a:gd name="T11" fmla="*/ 146 h 308"/>
                <a:gd name="T12" fmla="*/ 68 w 931"/>
                <a:gd name="T13" fmla="*/ 120 h 308"/>
                <a:gd name="T14" fmla="*/ 87 w 931"/>
                <a:gd name="T15" fmla="*/ 101 h 308"/>
                <a:gd name="T16" fmla="*/ 232 w 931"/>
                <a:gd name="T17" fmla="*/ 89 h 308"/>
                <a:gd name="T18" fmla="*/ 230 w 931"/>
                <a:gd name="T19" fmla="*/ 66 h 308"/>
                <a:gd name="T20" fmla="*/ 277 w 931"/>
                <a:gd name="T21" fmla="*/ 70 h 308"/>
                <a:gd name="T22" fmla="*/ 715 w 931"/>
                <a:gd name="T23" fmla="*/ 28 h 308"/>
                <a:gd name="T24" fmla="*/ 931 w 931"/>
                <a:gd name="T25" fmla="*/ 0 h 308"/>
                <a:gd name="T26" fmla="*/ 893 w 931"/>
                <a:gd name="T27" fmla="*/ 74 h 308"/>
                <a:gd name="T28" fmla="*/ 834 w 931"/>
                <a:gd name="T29" fmla="*/ 87 h 308"/>
                <a:gd name="T30" fmla="*/ 806 w 931"/>
                <a:gd name="T31" fmla="*/ 125 h 308"/>
                <a:gd name="T32" fmla="*/ 699 w 931"/>
                <a:gd name="T33" fmla="*/ 186 h 308"/>
                <a:gd name="T34" fmla="*/ 694 w 931"/>
                <a:gd name="T35" fmla="*/ 209 h 308"/>
                <a:gd name="T36" fmla="*/ 667 w 931"/>
                <a:gd name="T37" fmla="*/ 222 h 308"/>
                <a:gd name="T38" fmla="*/ 667 w 931"/>
                <a:gd name="T39" fmla="*/ 253 h 308"/>
                <a:gd name="T40" fmla="*/ 523 w 931"/>
                <a:gd name="T41" fmla="*/ 270 h 308"/>
                <a:gd name="T42" fmla="*/ 234 w 931"/>
                <a:gd name="T43" fmla="*/ 294 h 308"/>
                <a:gd name="T44" fmla="*/ 0 w 931"/>
                <a:gd name="T45" fmla="*/ 308 h 308"/>
                <a:gd name="T46" fmla="*/ 17 w 931"/>
                <a:gd name="T47" fmla="*/ 253 h 308"/>
                <a:gd name="T48" fmla="*/ 17 w 931"/>
                <a:gd name="T49" fmla="*/ 253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31" h="308">
                  <a:moveTo>
                    <a:pt x="17" y="253"/>
                  </a:moveTo>
                  <a:lnTo>
                    <a:pt x="11" y="249"/>
                  </a:lnTo>
                  <a:lnTo>
                    <a:pt x="38" y="228"/>
                  </a:lnTo>
                  <a:lnTo>
                    <a:pt x="64" y="180"/>
                  </a:lnTo>
                  <a:lnTo>
                    <a:pt x="55" y="169"/>
                  </a:lnTo>
                  <a:lnTo>
                    <a:pt x="68" y="146"/>
                  </a:lnTo>
                  <a:lnTo>
                    <a:pt x="68" y="120"/>
                  </a:lnTo>
                  <a:lnTo>
                    <a:pt x="87" y="101"/>
                  </a:lnTo>
                  <a:lnTo>
                    <a:pt x="232" y="89"/>
                  </a:lnTo>
                  <a:lnTo>
                    <a:pt x="230" y="66"/>
                  </a:lnTo>
                  <a:lnTo>
                    <a:pt x="277" y="70"/>
                  </a:lnTo>
                  <a:lnTo>
                    <a:pt x="715" y="28"/>
                  </a:lnTo>
                  <a:lnTo>
                    <a:pt x="931" y="0"/>
                  </a:lnTo>
                  <a:lnTo>
                    <a:pt x="893" y="74"/>
                  </a:lnTo>
                  <a:lnTo>
                    <a:pt x="834" y="87"/>
                  </a:lnTo>
                  <a:lnTo>
                    <a:pt x="806" y="125"/>
                  </a:lnTo>
                  <a:lnTo>
                    <a:pt x="699" y="186"/>
                  </a:lnTo>
                  <a:lnTo>
                    <a:pt x="694" y="209"/>
                  </a:lnTo>
                  <a:lnTo>
                    <a:pt x="667" y="222"/>
                  </a:lnTo>
                  <a:lnTo>
                    <a:pt x="667" y="253"/>
                  </a:lnTo>
                  <a:lnTo>
                    <a:pt x="523" y="270"/>
                  </a:lnTo>
                  <a:lnTo>
                    <a:pt x="234" y="294"/>
                  </a:lnTo>
                  <a:lnTo>
                    <a:pt x="0" y="308"/>
                  </a:lnTo>
                  <a:lnTo>
                    <a:pt x="17" y="253"/>
                  </a:lnTo>
                  <a:lnTo>
                    <a:pt x="17" y="253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89" name="Freeform 1144"/>
            <p:cNvSpPr>
              <a:spLocks/>
            </p:cNvSpPr>
            <p:nvPr/>
          </p:nvSpPr>
          <p:spPr bwMode="auto">
            <a:xfrm>
              <a:off x="4301335" y="4769814"/>
              <a:ext cx="412394" cy="725504"/>
            </a:xfrm>
            <a:custGeom>
              <a:avLst/>
              <a:gdLst>
                <a:gd name="T0" fmla="*/ 27 w 388"/>
                <a:gd name="T1" fmla="*/ 457 h 654"/>
                <a:gd name="T2" fmla="*/ 65 w 388"/>
                <a:gd name="T3" fmla="*/ 407 h 654"/>
                <a:gd name="T4" fmla="*/ 54 w 388"/>
                <a:gd name="T5" fmla="*/ 394 h 654"/>
                <a:gd name="T6" fmla="*/ 38 w 388"/>
                <a:gd name="T7" fmla="*/ 287 h 654"/>
                <a:gd name="T8" fmla="*/ 33 w 388"/>
                <a:gd name="T9" fmla="*/ 215 h 654"/>
                <a:gd name="T10" fmla="*/ 59 w 388"/>
                <a:gd name="T11" fmla="*/ 135 h 654"/>
                <a:gd name="T12" fmla="*/ 101 w 388"/>
                <a:gd name="T13" fmla="*/ 80 h 654"/>
                <a:gd name="T14" fmla="*/ 97 w 388"/>
                <a:gd name="T15" fmla="*/ 65 h 654"/>
                <a:gd name="T16" fmla="*/ 128 w 388"/>
                <a:gd name="T17" fmla="*/ 14 h 654"/>
                <a:gd name="T18" fmla="*/ 362 w 388"/>
                <a:gd name="T19" fmla="*/ 0 h 654"/>
                <a:gd name="T20" fmla="*/ 373 w 388"/>
                <a:gd name="T21" fmla="*/ 12 h 654"/>
                <a:gd name="T22" fmla="*/ 362 w 388"/>
                <a:gd name="T23" fmla="*/ 419 h 654"/>
                <a:gd name="T24" fmla="*/ 388 w 388"/>
                <a:gd name="T25" fmla="*/ 614 h 654"/>
                <a:gd name="T26" fmla="*/ 379 w 388"/>
                <a:gd name="T27" fmla="*/ 624 h 654"/>
                <a:gd name="T28" fmla="*/ 329 w 388"/>
                <a:gd name="T29" fmla="*/ 612 h 654"/>
                <a:gd name="T30" fmla="*/ 253 w 388"/>
                <a:gd name="T31" fmla="*/ 654 h 654"/>
                <a:gd name="T32" fmla="*/ 215 w 388"/>
                <a:gd name="T33" fmla="*/ 592 h 654"/>
                <a:gd name="T34" fmla="*/ 221 w 388"/>
                <a:gd name="T35" fmla="*/ 546 h 654"/>
                <a:gd name="T36" fmla="*/ 0 w 388"/>
                <a:gd name="T37" fmla="*/ 555 h 654"/>
                <a:gd name="T38" fmla="*/ 27 w 388"/>
                <a:gd name="T39" fmla="*/ 457 h 654"/>
                <a:gd name="T40" fmla="*/ 27 w 388"/>
                <a:gd name="T41" fmla="*/ 457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8" h="654">
                  <a:moveTo>
                    <a:pt x="27" y="457"/>
                  </a:moveTo>
                  <a:lnTo>
                    <a:pt x="65" y="407"/>
                  </a:lnTo>
                  <a:lnTo>
                    <a:pt x="54" y="394"/>
                  </a:lnTo>
                  <a:lnTo>
                    <a:pt x="38" y="287"/>
                  </a:lnTo>
                  <a:lnTo>
                    <a:pt x="33" y="215"/>
                  </a:lnTo>
                  <a:lnTo>
                    <a:pt x="59" y="135"/>
                  </a:lnTo>
                  <a:lnTo>
                    <a:pt x="101" y="80"/>
                  </a:lnTo>
                  <a:lnTo>
                    <a:pt x="97" y="65"/>
                  </a:lnTo>
                  <a:lnTo>
                    <a:pt x="128" y="14"/>
                  </a:lnTo>
                  <a:lnTo>
                    <a:pt x="362" y="0"/>
                  </a:lnTo>
                  <a:lnTo>
                    <a:pt x="373" y="12"/>
                  </a:lnTo>
                  <a:lnTo>
                    <a:pt x="362" y="419"/>
                  </a:lnTo>
                  <a:lnTo>
                    <a:pt x="388" y="614"/>
                  </a:lnTo>
                  <a:lnTo>
                    <a:pt x="379" y="624"/>
                  </a:lnTo>
                  <a:lnTo>
                    <a:pt x="329" y="612"/>
                  </a:lnTo>
                  <a:lnTo>
                    <a:pt x="253" y="654"/>
                  </a:lnTo>
                  <a:lnTo>
                    <a:pt x="215" y="592"/>
                  </a:lnTo>
                  <a:lnTo>
                    <a:pt x="221" y="546"/>
                  </a:lnTo>
                  <a:lnTo>
                    <a:pt x="0" y="555"/>
                  </a:lnTo>
                  <a:lnTo>
                    <a:pt x="27" y="457"/>
                  </a:lnTo>
                  <a:lnTo>
                    <a:pt x="27" y="457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0" name="Freeform 1145"/>
            <p:cNvSpPr>
              <a:spLocks/>
            </p:cNvSpPr>
            <p:nvPr/>
          </p:nvSpPr>
          <p:spPr bwMode="auto">
            <a:xfrm>
              <a:off x="4685688" y="4740724"/>
              <a:ext cx="435487" cy="730637"/>
            </a:xfrm>
            <a:custGeom>
              <a:avLst/>
              <a:gdLst>
                <a:gd name="T0" fmla="*/ 11 w 416"/>
                <a:gd name="T1" fmla="*/ 36 h 659"/>
                <a:gd name="T2" fmla="*/ 0 w 416"/>
                <a:gd name="T3" fmla="*/ 443 h 659"/>
                <a:gd name="T4" fmla="*/ 26 w 416"/>
                <a:gd name="T5" fmla="*/ 638 h 659"/>
                <a:gd name="T6" fmla="*/ 55 w 416"/>
                <a:gd name="T7" fmla="*/ 646 h 659"/>
                <a:gd name="T8" fmla="*/ 81 w 416"/>
                <a:gd name="T9" fmla="*/ 631 h 659"/>
                <a:gd name="T10" fmla="*/ 97 w 416"/>
                <a:gd name="T11" fmla="*/ 646 h 659"/>
                <a:gd name="T12" fmla="*/ 74 w 416"/>
                <a:gd name="T13" fmla="*/ 659 h 659"/>
                <a:gd name="T14" fmla="*/ 131 w 416"/>
                <a:gd name="T15" fmla="*/ 644 h 659"/>
                <a:gd name="T16" fmla="*/ 142 w 416"/>
                <a:gd name="T17" fmla="*/ 627 h 659"/>
                <a:gd name="T18" fmla="*/ 135 w 416"/>
                <a:gd name="T19" fmla="*/ 616 h 659"/>
                <a:gd name="T20" fmla="*/ 138 w 416"/>
                <a:gd name="T21" fmla="*/ 598 h 659"/>
                <a:gd name="T22" fmla="*/ 112 w 416"/>
                <a:gd name="T23" fmla="*/ 574 h 659"/>
                <a:gd name="T24" fmla="*/ 112 w 416"/>
                <a:gd name="T25" fmla="*/ 553 h 659"/>
                <a:gd name="T26" fmla="*/ 416 w 416"/>
                <a:gd name="T27" fmla="*/ 526 h 659"/>
                <a:gd name="T28" fmla="*/ 391 w 416"/>
                <a:gd name="T29" fmla="*/ 422 h 659"/>
                <a:gd name="T30" fmla="*/ 406 w 416"/>
                <a:gd name="T31" fmla="*/ 359 h 659"/>
                <a:gd name="T32" fmla="*/ 368 w 416"/>
                <a:gd name="T33" fmla="*/ 277 h 659"/>
                <a:gd name="T34" fmla="*/ 289 w 416"/>
                <a:gd name="T35" fmla="*/ 0 h 659"/>
                <a:gd name="T36" fmla="*/ 0 w 416"/>
                <a:gd name="T37" fmla="*/ 24 h 659"/>
                <a:gd name="T38" fmla="*/ 11 w 416"/>
                <a:gd name="T39" fmla="*/ 36 h 659"/>
                <a:gd name="T40" fmla="*/ 11 w 416"/>
                <a:gd name="T41" fmla="*/ 36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6" h="659">
                  <a:moveTo>
                    <a:pt x="11" y="36"/>
                  </a:moveTo>
                  <a:lnTo>
                    <a:pt x="0" y="443"/>
                  </a:lnTo>
                  <a:lnTo>
                    <a:pt x="26" y="638"/>
                  </a:lnTo>
                  <a:lnTo>
                    <a:pt x="55" y="646"/>
                  </a:lnTo>
                  <a:lnTo>
                    <a:pt x="81" y="631"/>
                  </a:lnTo>
                  <a:lnTo>
                    <a:pt x="97" y="646"/>
                  </a:lnTo>
                  <a:lnTo>
                    <a:pt x="74" y="659"/>
                  </a:lnTo>
                  <a:lnTo>
                    <a:pt x="131" y="644"/>
                  </a:lnTo>
                  <a:lnTo>
                    <a:pt x="142" y="627"/>
                  </a:lnTo>
                  <a:lnTo>
                    <a:pt x="135" y="616"/>
                  </a:lnTo>
                  <a:lnTo>
                    <a:pt x="138" y="598"/>
                  </a:lnTo>
                  <a:lnTo>
                    <a:pt x="112" y="574"/>
                  </a:lnTo>
                  <a:lnTo>
                    <a:pt x="112" y="553"/>
                  </a:lnTo>
                  <a:lnTo>
                    <a:pt x="416" y="526"/>
                  </a:lnTo>
                  <a:lnTo>
                    <a:pt x="391" y="422"/>
                  </a:lnTo>
                  <a:lnTo>
                    <a:pt x="406" y="359"/>
                  </a:lnTo>
                  <a:lnTo>
                    <a:pt x="368" y="277"/>
                  </a:lnTo>
                  <a:lnTo>
                    <a:pt x="289" y="0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11" y="3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1" name="Freeform 1146"/>
            <p:cNvSpPr>
              <a:spLocks/>
            </p:cNvSpPr>
            <p:nvPr/>
          </p:nvSpPr>
          <p:spPr bwMode="auto">
            <a:xfrm>
              <a:off x="4987558" y="4706502"/>
              <a:ext cx="620240" cy="667327"/>
            </a:xfrm>
            <a:custGeom>
              <a:avLst/>
              <a:gdLst>
                <a:gd name="T0" fmla="*/ 79 w 587"/>
                <a:gd name="T1" fmla="*/ 312 h 603"/>
                <a:gd name="T2" fmla="*/ 117 w 587"/>
                <a:gd name="T3" fmla="*/ 394 h 603"/>
                <a:gd name="T4" fmla="*/ 102 w 587"/>
                <a:gd name="T5" fmla="*/ 457 h 603"/>
                <a:gd name="T6" fmla="*/ 127 w 587"/>
                <a:gd name="T7" fmla="*/ 561 h 603"/>
                <a:gd name="T8" fmla="*/ 150 w 587"/>
                <a:gd name="T9" fmla="*/ 595 h 603"/>
                <a:gd name="T10" fmla="*/ 464 w 587"/>
                <a:gd name="T11" fmla="*/ 578 h 603"/>
                <a:gd name="T12" fmla="*/ 467 w 587"/>
                <a:gd name="T13" fmla="*/ 599 h 603"/>
                <a:gd name="T14" fmla="*/ 486 w 587"/>
                <a:gd name="T15" fmla="*/ 603 h 603"/>
                <a:gd name="T16" fmla="*/ 479 w 587"/>
                <a:gd name="T17" fmla="*/ 552 h 603"/>
                <a:gd name="T18" fmla="*/ 492 w 587"/>
                <a:gd name="T19" fmla="*/ 538 h 603"/>
                <a:gd name="T20" fmla="*/ 538 w 587"/>
                <a:gd name="T21" fmla="*/ 548 h 603"/>
                <a:gd name="T22" fmla="*/ 545 w 587"/>
                <a:gd name="T23" fmla="*/ 512 h 603"/>
                <a:gd name="T24" fmla="*/ 540 w 587"/>
                <a:gd name="T25" fmla="*/ 464 h 603"/>
                <a:gd name="T26" fmla="*/ 559 w 587"/>
                <a:gd name="T27" fmla="*/ 451 h 603"/>
                <a:gd name="T28" fmla="*/ 587 w 587"/>
                <a:gd name="T29" fmla="*/ 360 h 603"/>
                <a:gd name="T30" fmla="*/ 568 w 587"/>
                <a:gd name="T31" fmla="*/ 356 h 603"/>
                <a:gd name="T32" fmla="*/ 492 w 587"/>
                <a:gd name="T33" fmla="*/ 238 h 603"/>
                <a:gd name="T34" fmla="*/ 327 w 587"/>
                <a:gd name="T35" fmla="*/ 90 h 603"/>
                <a:gd name="T36" fmla="*/ 254 w 587"/>
                <a:gd name="T37" fmla="*/ 44 h 603"/>
                <a:gd name="T38" fmla="*/ 279 w 587"/>
                <a:gd name="T39" fmla="*/ 0 h 603"/>
                <a:gd name="T40" fmla="*/ 144 w 587"/>
                <a:gd name="T41" fmla="*/ 18 h 603"/>
                <a:gd name="T42" fmla="*/ 0 w 587"/>
                <a:gd name="T43" fmla="*/ 35 h 603"/>
                <a:gd name="T44" fmla="*/ 79 w 587"/>
                <a:gd name="T45" fmla="*/ 312 h 603"/>
                <a:gd name="T46" fmla="*/ 79 w 587"/>
                <a:gd name="T47" fmla="*/ 31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7" h="603">
                  <a:moveTo>
                    <a:pt x="79" y="312"/>
                  </a:moveTo>
                  <a:lnTo>
                    <a:pt x="117" y="394"/>
                  </a:lnTo>
                  <a:lnTo>
                    <a:pt x="102" y="457"/>
                  </a:lnTo>
                  <a:lnTo>
                    <a:pt x="127" y="561"/>
                  </a:lnTo>
                  <a:lnTo>
                    <a:pt x="150" y="595"/>
                  </a:lnTo>
                  <a:lnTo>
                    <a:pt x="464" y="578"/>
                  </a:lnTo>
                  <a:lnTo>
                    <a:pt x="467" y="599"/>
                  </a:lnTo>
                  <a:lnTo>
                    <a:pt x="486" y="603"/>
                  </a:lnTo>
                  <a:lnTo>
                    <a:pt x="479" y="552"/>
                  </a:lnTo>
                  <a:lnTo>
                    <a:pt x="492" y="538"/>
                  </a:lnTo>
                  <a:lnTo>
                    <a:pt x="538" y="548"/>
                  </a:lnTo>
                  <a:lnTo>
                    <a:pt x="545" y="512"/>
                  </a:lnTo>
                  <a:lnTo>
                    <a:pt x="540" y="464"/>
                  </a:lnTo>
                  <a:lnTo>
                    <a:pt x="559" y="451"/>
                  </a:lnTo>
                  <a:lnTo>
                    <a:pt x="587" y="360"/>
                  </a:lnTo>
                  <a:lnTo>
                    <a:pt x="568" y="356"/>
                  </a:lnTo>
                  <a:lnTo>
                    <a:pt x="492" y="238"/>
                  </a:lnTo>
                  <a:lnTo>
                    <a:pt x="327" y="90"/>
                  </a:lnTo>
                  <a:lnTo>
                    <a:pt x="254" y="44"/>
                  </a:lnTo>
                  <a:lnTo>
                    <a:pt x="279" y="0"/>
                  </a:lnTo>
                  <a:lnTo>
                    <a:pt x="144" y="18"/>
                  </a:lnTo>
                  <a:lnTo>
                    <a:pt x="0" y="35"/>
                  </a:lnTo>
                  <a:lnTo>
                    <a:pt x="79" y="312"/>
                  </a:lnTo>
                  <a:lnTo>
                    <a:pt x="79" y="31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2" name="Freeform 1147"/>
            <p:cNvSpPr>
              <a:spLocks/>
            </p:cNvSpPr>
            <p:nvPr/>
          </p:nvSpPr>
          <p:spPr bwMode="auto">
            <a:xfrm>
              <a:off x="4804456" y="5300252"/>
              <a:ext cx="1044180" cy="812769"/>
            </a:xfrm>
            <a:custGeom>
              <a:avLst/>
              <a:gdLst>
                <a:gd name="T0" fmla="*/ 0 w 990"/>
                <a:gd name="T1" fmla="*/ 71 h 732"/>
                <a:gd name="T2" fmla="*/ 26 w 990"/>
                <a:gd name="T3" fmla="*/ 95 h 732"/>
                <a:gd name="T4" fmla="*/ 23 w 990"/>
                <a:gd name="T5" fmla="*/ 113 h 732"/>
                <a:gd name="T6" fmla="*/ 30 w 990"/>
                <a:gd name="T7" fmla="*/ 124 h 732"/>
                <a:gd name="T8" fmla="*/ 19 w 990"/>
                <a:gd name="T9" fmla="*/ 141 h 732"/>
                <a:gd name="T10" fmla="*/ 135 w 990"/>
                <a:gd name="T11" fmla="*/ 101 h 732"/>
                <a:gd name="T12" fmla="*/ 283 w 990"/>
                <a:gd name="T13" fmla="*/ 194 h 732"/>
                <a:gd name="T14" fmla="*/ 405 w 990"/>
                <a:gd name="T15" fmla="*/ 130 h 732"/>
                <a:gd name="T16" fmla="*/ 475 w 990"/>
                <a:gd name="T17" fmla="*/ 145 h 732"/>
                <a:gd name="T18" fmla="*/ 564 w 990"/>
                <a:gd name="T19" fmla="*/ 232 h 732"/>
                <a:gd name="T20" fmla="*/ 597 w 990"/>
                <a:gd name="T21" fmla="*/ 232 h 732"/>
                <a:gd name="T22" fmla="*/ 625 w 990"/>
                <a:gd name="T23" fmla="*/ 293 h 732"/>
                <a:gd name="T24" fmla="*/ 618 w 990"/>
                <a:gd name="T25" fmla="*/ 409 h 732"/>
                <a:gd name="T26" fmla="*/ 639 w 990"/>
                <a:gd name="T27" fmla="*/ 422 h 732"/>
                <a:gd name="T28" fmla="*/ 642 w 990"/>
                <a:gd name="T29" fmla="*/ 401 h 732"/>
                <a:gd name="T30" fmla="*/ 671 w 990"/>
                <a:gd name="T31" fmla="*/ 401 h 732"/>
                <a:gd name="T32" fmla="*/ 642 w 990"/>
                <a:gd name="T33" fmla="*/ 457 h 732"/>
                <a:gd name="T34" fmla="*/ 718 w 990"/>
                <a:gd name="T35" fmla="*/ 533 h 732"/>
                <a:gd name="T36" fmla="*/ 730 w 990"/>
                <a:gd name="T37" fmla="*/ 512 h 732"/>
                <a:gd name="T38" fmla="*/ 736 w 990"/>
                <a:gd name="T39" fmla="*/ 565 h 732"/>
                <a:gd name="T40" fmla="*/ 760 w 990"/>
                <a:gd name="T41" fmla="*/ 576 h 732"/>
                <a:gd name="T42" fmla="*/ 787 w 990"/>
                <a:gd name="T43" fmla="*/ 641 h 732"/>
                <a:gd name="T44" fmla="*/ 814 w 990"/>
                <a:gd name="T45" fmla="*/ 641 h 732"/>
                <a:gd name="T46" fmla="*/ 871 w 990"/>
                <a:gd name="T47" fmla="*/ 702 h 732"/>
                <a:gd name="T48" fmla="*/ 903 w 990"/>
                <a:gd name="T49" fmla="*/ 706 h 732"/>
                <a:gd name="T50" fmla="*/ 903 w 990"/>
                <a:gd name="T51" fmla="*/ 715 h 732"/>
                <a:gd name="T52" fmla="*/ 880 w 990"/>
                <a:gd name="T53" fmla="*/ 732 h 732"/>
                <a:gd name="T54" fmla="*/ 931 w 990"/>
                <a:gd name="T55" fmla="*/ 725 h 732"/>
                <a:gd name="T56" fmla="*/ 964 w 990"/>
                <a:gd name="T57" fmla="*/ 711 h 732"/>
                <a:gd name="T58" fmla="*/ 981 w 990"/>
                <a:gd name="T59" fmla="*/ 626 h 732"/>
                <a:gd name="T60" fmla="*/ 990 w 990"/>
                <a:gd name="T61" fmla="*/ 630 h 732"/>
                <a:gd name="T62" fmla="*/ 983 w 990"/>
                <a:gd name="T63" fmla="*/ 512 h 732"/>
                <a:gd name="T64" fmla="*/ 969 w 990"/>
                <a:gd name="T65" fmla="*/ 477 h 732"/>
                <a:gd name="T66" fmla="*/ 863 w 990"/>
                <a:gd name="T67" fmla="*/ 306 h 732"/>
                <a:gd name="T68" fmla="*/ 779 w 990"/>
                <a:gd name="T69" fmla="*/ 145 h 732"/>
                <a:gd name="T70" fmla="*/ 728 w 990"/>
                <a:gd name="T71" fmla="*/ 12 h 732"/>
                <a:gd name="T72" fmla="*/ 715 w 990"/>
                <a:gd name="T73" fmla="*/ 10 h 732"/>
                <a:gd name="T74" fmla="*/ 669 w 990"/>
                <a:gd name="T75" fmla="*/ 0 h 732"/>
                <a:gd name="T76" fmla="*/ 656 w 990"/>
                <a:gd name="T77" fmla="*/ 14 h 732"/>
                <a:gd name="T78" fmla="*/ 663 w 990"/>
                <a:gd name="T79" fmla="*/ 65 h 732"/>
                <a:gd name="T80" fmla="*/ 644 w 990"/>
                <a:gd name="T81" fmla="*/ 61 h 732"/>
                <a:gd name="T82" fmla="*/ 641 w 990"/>
                <a:gd name="T83" fmla="*/ 40 h 732"/>
                <a:gd name="T84" fmla="*/ 327 w 990"/>
                <a:gd name="T85" fmla="*/ 57 h 732"/>
                <a:gd name="T86" fmla="*/ 304 w 990"/>
                <a:gd name="T87" fmla="*/ 23 h 732"/>
                <a:gd name="T88" fmla="*/ 0 w 990"/>
                <a:gd name="T89" fmla="*/ 50 h 732"/>
                <a:gd name="T90" fmla="*/ 0 w 990"/>
                <a:gd name="T91" fmla="*/ 71 h 732"/>
                <a:gd name="T92" fmla="*/ 0 w 990"/>
                <a:gd name="T93" fmla="*/ 71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0" h="732">
                  <a:moveTo>
                    <a:pt x="0" y="71"/>
                  </a:moveTo>
                  <a:lnTo>
                    <a:pt x="26" y="95"/>
                  </a:lnTo>
                  <a:lnTo>
                    <a:pt x="23" y="113"/>
                  </a:lnTo>
                  <a:lnTo>
                    <a:pt x="30" y="124"/>
                  </a:lnTo>
                  <a:lnTo>
                    <a:pt x="19" y="141"/>
                  </a:lnTo>
                  <a:lnTo>
                    <a:pt x="135" y="101"/>
                  </a:lnTo>
                  <a:lnTo>
                    <a:pt x="283" y="194"/>
                  </a:lnTo>
                  <a:lnTo>
                    <a:pt x="405" y="130"/>
                  </a:lnTo>
                  <a:lnTo>
                    <a:pt x="475" y="145"/>
                  </a:lnTo>
                  <a:lnTo>
                    <a:pt x="564" y="232"/>
                  </a:lnTo>
                  <a:lnTo>
                    <a:pt x="597" y="232"/>
                  </a:lnTo>
                  <a:lnTo>
                    <a:pt x="625" y="293"/>
                  </a:lnTo>
                  <a:lnTo>
                    <a:pt x="618" y="409"/>
                  </a:lnTo>
                  <a:lnTo>
                    <a:pt x="639" y="422"/>
                  </a:lnTo>
                  <a:lnTo>
                    <a:pt x="642" y="401"/>
                  </a:lnTo>
                  <a:lnTo>
                    <a:pt x="671" y="401"/>
                  </a:lnTo>
                  <a:lnTo>
                    <a:pt x="642" y="457"/>
                  </a:lnTo>
                  <a:lnTo>
                    <a:pt x="718" y="533"/>
                  </a:lnTo>
                  <a:lnTo>
                    <a:pt x="730" y="512"/>
                  </a:lnTo>
                  <a:lnTo>
                    <a:pt x="736" y="565"/>
                  </a:lnTo>
                  <a:lnTo>
                    <a:pt x="760" y="576"/>
                  </a:lnTo>
                  <a:lnTo>
                    <a:pt x="787" y="641"/>
                  </a:lnTo>
                  <a:lnTo>
                    <a:pt x="814" y="641"/>
                  </a:lnTo>
                  <a:lnTo>
                    <a:pt x="871" y="702"/>
                  </a:lnTo>
                  <a:lnTo>
                    <a:pt x="903" y="706"/>
                  </a:lnTo>
                  <a:lnTo>
                    <a:pt x="903" y="715"/>
                  </a:lnTo>
                  <a:lnTo>
                    <a:pt x="880" y="732"/>
                  </a:lnTo>
                  <a:lnTo>
                    <a:pt x="931" y="725"/>
                  </a:lnTo>
                  <a:lnTo>
                    <a:pt x="964" y="711"/>
                  </a:lnTo>
                  <a:lnTo>
                    <a:pt x="981" y="626"/>
                  </a:lnTo>
                  <a:lnTo>
                    <a:pt x="990" y="630"/>
                  </a:lnTo>
                  <a:lnTo>
                    <a:pt x="983" y="512"/>
                  </a:lnTo>
                  <a:lnTo>
                    <a:pt x="969" y="477"/>
                  </a:lnTo>
                  <a:lnTo>
                    <a:pt x="863" y="306"/>
                  </a:lnTo>
                  <a:lnTo>
                    <a:pt x="779" y="145"/>
                  </a:lnTo>
                  <a:lnTo>
                    <a:pt x="728" y="12"/>
                  </a:lnTo>
                  <a:lnTo>
                    <a:pt x="715" y="10"/>
                  </a:lnTo>
                  <a:lnTo>
                    <a:pt x="669" y="0"/>
                  </a:lnTo>
                  <a:lnTo>
                    <a:pt x="656" y="14"/>
                  </a:lnTo>
                  <a:lnTo>
                    <a:pt x="663" y="65"/>
                  </a:lnTo>
                  <a:lnTo>
                    <a:pt x="644" y="61"/>
                  </a:lnTo>
                  <a:lnTo>
                    <a:pt x="641" y="40"/>
                  </a:lnTo>
                  <a:lnTo>
                    <a:pt x="327" y="57"/>
                  </a:lnTo>
                  <a:lnTo>
                    <a:pt x="304" y="23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3" name="Freeform 1151"/>
            <p:cNvSpPr>
              <a:spLocks/>
            </p:cNvSpPr>
            <p:nvPr/>
          </p:nvSpPr>
          <p:spPr bwMode="auto">
            <a:xfrm>
              <a:off x="4972714" y="3626803"/>
              <a:ext cx="483324" cy="557817"/>
            </a:xfrm>
            <a:custGeom>
              <a:avLst/>
              <a:gdLst>
                <a:gd name="T0" fmla="*/ 0 w 459"/>
                <a:gd name="T1" fmla="*/ 91 h 504"/>
                <a:gd name="T2" fmla="*/ 38 w 459"/>
                <a:gd name="T3" fmla="*/ 441 h 504"/>
                <a:gd name="T4" fmla="*/ 95 w 459"/>
                <a:gd name="T5" fmla="*/ 447 h 504"/>
                <a:gd name="T6" fmla="*/ 164 w 459"/>
                <a:gd name="T7" fmla="*/ 487 h 504"/>
                <a:gd name="T8" fmla="*/ 213 w 459"/>
                <a:gd name="T9" fmla="*/ 485 h 504"/>
                <a:gd name="T10" fmla="*/ 236 w 459"/>
                <a:gd name="T11" fmla="*/ 470 h 504"/>
                <a:gd name="T12" fmla="*/ 291 w 459"/>
                <a:gd name="T13" fmla="*/ 504 h 504"/>
                <a:gd name="T14" fmla="*/ 324 w 459"/>
                <a:gd name="T15" fmla="*/ 475 h 504"/>
                <a:gd name="T16" fmla="*/ 331 w 459"/>
                <a:gd name="T17" fmla="*/ 420 h 504"/>
                <a:gd name="T18" fmla="*/ 352 w 459"/>
                <a:gd name="T19" fmla="*/ 432 h 504"/>
                <a:gd name="T20" fmla="*/ 364 w 459"/>
                <a:gd name="T21" fmla="*/ 386 h 504"/>
                <a:gd name="T22" fmla="*/ 440 w 459"/>
                <a:gd name="T23" fmla="*/ 319 h 504"/>
                <a:gd name="T24" fmla="*/ 453 w 459"/>
                <a:gd name="T25" fmla="*/ 211 h 504"/>
                <a:gd name="T26" fmla="*/ 443 w 459"/>
                <a:gd name="T27" fmla="*/ 188 h 504"/>
                <a:gd name="T28" fmla="*/ 459 w 459"/>
                <a:gd name="T29" fmla="*/ 177 h 504"/>
                <a:gd name="T30" fmla="*/ 430 w 459"/>
                <a:gd name="T31" fmla="*/ 0 h 504"/>
                <a:gd name="T32" fmla="*/ 352 w 459"/>
                <a:gd name="T33" fmla="*/ 40 h 504"/>
                <a:gd name="T34" fmla="*/ 312 w 459"/>
                <a:gd name="T35" fmla="*/ 82 h 504"/>
                <a:gd name="T36" fmla="*/ 284 w 459"/>
                <a:gd name="T37" fmla="*/ 84 h 504"/>
                <a:gd name="T38" fmla="*/ 240 w 459"/>
                <a:gd name="T39" fmla="*/ 107 h 504"/>
                <a:gd name="T40" fmla="*/ 139 w 459"/>
                <a:gd name="T41" fmla="*/ 72 h 504"/>
                <a:gd name="T42" fmla="*/ 0 w 459"/>
                <a:gd name="T43" fmla="*/ 91 h 504"/>
                <a:gd name="T44" fmla="*/ 0 w 459"/>
                <a:gd name="T45" fmla="*/ 91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9" h="504">
                  <a:moveTo>
                    <a:pt x="0" y="91"/>
                  </a:moveTo>
                  <a:lnTo>
                    <a:pt x="38" y="441"/>
                  </a:lnTo>
                  <a:lnTo>
                    <a:pt x="95" y="447"/>
                  </a:lnTo>
                  <a:lnTo>
                    <a:pt x="164" y="487"/>
                  </a:lnTo>
                  <a:lnTo>
                    <a:pt x="213" y="485"/>
                  </a:lnTo>
                  <a:lnTo>
                    <a:pt x="236" y="470"/>
                  </a:lnTo>
                  <a:lnTo>
                    <a:pt x="291" y="504"/>
                  </a:lnTo>
                  <a:lnTo>
                    <a:pt x="324" y="475"/>
                  </a:lnTo>
                  <a:lnTo>
                    <a:pt x="331" y="420"/>
                  </a:lnTo>
                  <a:lnTo>
                    <a:pt x="352" y="432"/>
                  </a:lnTo>
                  <a:lnTo>
                    <a:pt x="364" y="386"/>
                  </a:lnTo>
                  <a:lnTo>
                    <a:pt x="440" y="319"/>
                  </a:lnTo>
                  <a:lnTo>
                    <a:pt x="453" y="211"/>
                  </a:lnTo>
                  <a:lnTo>
                    <a:pt x="443" y="188"/>
                  </a:lnTo>
                  <a:lnTo>
                    <a:pt x="459" y="177"/>
                  </a:lnTo>
                  <a:lnTo>
                    <a:pt x="430" y="0"/>
                  </a:lnTo>
                  <a:lnTo>
                    <a:pt x="352" y="40"/>
                  </a:lnTo>
                  <a:lnTo>
                    <a:pt x="312" y="82"/>
                  </a:lnTo>
                  <a:lnTo>
                    <a:pt x="284" y="84"/>
                  </a:lnTo>
                  <a:lnTo>
                    <a:pt x="240" y="107"/>
                  </a:lnTo>
                  <a:lnTo>
                    <a:pt x="139" y="72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4" name="Freeform 1152"/>
            <p:cNvSpPr>
              <a:spLocks/>
            </p:cNvSpPr>
            <p:nvPr/>
          </p:nvSpPr>
          <p:spPr bwMode="auto">
            <a:xfrm>
              <a:off x="5279534" y="3825290"/>
              <a:ext cx="514667" cy="523595"/>
            </a:xfrm>
            <a:custGeom>
              <a:avLst/>
              <a:gdLst>
                <a:gd name="T0" fmla="*/ 0 w 489"/>
                <a:gd name="T1" fmla="*/ 327 h 473"/>
                <a:gd name="T2" fmla="*/ 17 w 489"/>
                <a:gd name="T3" fmla="*/ 391 h 473"/>
                <a:gd name="T4" fmla="*/ 80 w 489"/>
                <a:gd name="T5" fmla="*/ 437 h 473"/>
                <a:gd name="T6" fmla="*/ 111 w 489"/>
                <a:gd name="T7" fmla="*/ 473 h 473"/>
                <a:gd name="T8" fmla="*/ 204 w 489"/>
                <a:gd name="T9" fmla="*/ 435 h 473"/>
                <a:gd name="T10" fmla="*/ 246 w 489"/>
                <a:gd name="T11" fmla="*/ 429 h 473"/>
                <a:gd name="T12" fmla="*/ 268 w 489"/>
                <a:gd name="T13" fmla="*/ 401 h 473"/>
                <a:gd name="T14" fmla="*/ 304 w 489"/>
                <a:gd name="T15" fmla="*/ 258 h 473"/>
                <a:gd name="T16" fmla="*/ 344 w 489"/>
                <a:gd name="T17" fmla="*/ 275 h 473"/>
                <a:gd name="T18" fmla="*/ 420 w 489"/>
                <a:gd name="T19" fmla="*/ 122 h 473"/>
                <a:gd name="T20" fmla="*/ 479 w 489"/>
                <a:gd name="T21" fmla="*/ 154 h 473"/>
                <a:gd name="T22" fmla="*/ 489 w 489"/>
                <a:gd name="T23" fmla="*/ 127 h 473"/>
                <a:gd name="T24" fmla="*/ 447 w 489"/>
                <a:gd name="T25" fmla="*/ 93 h 473"/>
                <a:gd name="T26" fmla="*/ 415 w 489"/>
                <a:gd name="T27" fmla="*/ 97 h 473"/>
                <a:gd name="T28" fmla="*/ 403 w 489"/>
                <a:gd name="T29" fmla="*/ 114 h 473"/>
                <a:gd name="T30" fmla="*/ 344 w 489"/>
                <a:gd name="T31" fmla="*/ 131 h 473"/>
                <a:gd name="T32" fmla="*/ 306 w 489"/>
                <a:gd name="T33" fmla="*/ 173 h 473"/>
                <a:gd name="T34" fmla="*/ 295 w 489"/>
                <a:gd name="T35" fmla="*/ 106 h 473"/>
                <a:gd name="T36" fmla="*/ 189 w 489"/>
                <a:gd name="T37" fmla="*/ 123 h 473"/>
                <a:gd name="T38" fmla="*/ 168 w 489"/>
                <a:gd name="T39" fmla="*/ 0 h 473"/>
                <a:gd name="T40" fmla="*/ 152 w 489"/>
                <a:gd name="T41" fmla="*/ 11 h 473"/>
                <a:gd name="T42" fmla="*/ 162 w 489"/>
                <a:gd name="T43" fmla="*/ 34 h 473"/>
                <a:gd name="T44" fmla="*/ 149 w 489"/>
                <a:gd name="T45" fmla="*/ 142 h 473"/>
                <a:gd name="T46" fmla="*/ 73 w 489"/>
                <a:gd name="T47" fmla="*/ 209 h 473"/>
                <a:gd name="T48" fmla="*/ 61 w 489"/>
                <a:gd name="T49" fmla="*/ 255 h 473"/>
                <a:gd name="T50" fmla="*/ 40 w 489"/>
                <a:gd name="T51" fmla="*/ 243 h 473"/>
                <a:gd name="T52" fmla="*/ 33 w 489"/>
                <a:gd name="T53" fmla="*/ 298 h 473"/>
                <a:gd name="T54" fmla="*/ 0 w 489"/>
                <a:gd name="T55" fmla="*/ 327 h 473"/>
                <a:gd name="T56" fmla="*/ 0 w 489"/>
                <a:gd name="T57" fmla="*/ 327 h 473"/>
                <a:gd name="T58" fmla="*/ 0 w 489"/>
                <a:gd name="T59" fmla="*/ 327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473">
                  <a:moveTo>
                    <a:pt x="0" y="327"/>
                  </a:moveTo>
                  <a:lnTo>
                    <a:pt x="17" y="391"/>
                  </a:lnTo>
                  <a:lnTo>
                    <a:pt x="80" y="437"/>
                  </a:lnTo>
                  <a:lnTo>
                    <a:pt x="111" y="473"/>
                  </a:lnTo>
                  <a:lnTo>
                    <a:pt x="204" y="435"/>
                  </a:lnTo>
                  <a:lnTo>
                    <a:pt x="246" y="429"/>
                  </a:lnTo>
                  <a:lnTo>
                    <a:pt x="268" y="401"/>
                  </a:lnTo>
                  <a:lnTo>
                    <a:pt x="304" y="258"/>
                  </a:lnTo>
                  <a:lnTo>
                    <a:pt x="344" y="275"/>
                  </a:lnTo>
                  <a:lnTo>
                    <a:pt x="420" y="122"/>
                  </a:lnTo>
                  <a:lnTo>
                    <a:pt x="479" y="154"/>
                  </a:lnTo>
                  <a:lnTo>
                    <a:pt x="489" y="127"/>
                  </a:lnTo>
                  <a:lnTo>
                    <a:pt x="447" y="93"/>
                  </a:lnTo>
                  <a:lnTo>
                    <a:pt x="415" y="97"/>
                  </a:lnTo>
                  <a:lnTo>
                    <a:pt x="403" y="114"/>
                  </a:lnTo>
                  <a:lnTo>
                    <a:pt x="344" y="131"/>
                  </a:lnTo>
                  <a:lnTo>
                    <a:pt x="306" y="173"/>
                  </a:lnTo>
                  <a:lnTo>
                    <a:pt x="295" y="106"/>
                  </a:lnTo>
                  <a:lnTo>
                    <a:pt x="189" y="123"/>
                  </a:lnTo>
                  <a:lnTo>
                    <a:pt x="168" y="0"/>
                  </a:lnTo>
                  <a:lnTo>
                    <a:pt x="152" y="11"/>
                  </a:lnTo>
                  <a:lnTo>
                    <a:pt x="162" y="34"/>
                  </a:lnTo>
                  <a:lnTo>
                    <a:pt x="149" y="142"/>
                  </a:lnTo>
                  <a:lnTo>
                    <a:pt x="73" y="209"/>
                  </a:lnTo>
                  <a:lnTo>
                    <a:pt x="61" y="255"/>
                  </a:lnTo>
                  <a:lnTo>
                    <a:pt x="40" y="243"/>
                  </a:lnTo>
                  <a:lnTo>
                    <a:pt x="33" y="298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5" name="Freeform 1153"/>
            <p:cNvSpPr>
              <a:spLocks/>
            </p:cNvSpPr>
            <p:nvPr/>
          </p:nvSpPr>
          <p:spPr bwMode="auto">
            <a:xfrm>
              <a:off x="5589654" y="3862934"/>
              <a:ext cx="526214" cy="263509"/>
            </a:xfrm>
            <a:custGeom>
              <a:avLst/>
              <a:gdLst>
                <a:gd name="T0" fmla="*/ 0 w 496"/>
                <a:gd name="T1" fmla="*/ 72 h 240"/>
                <a:gd name="T2" fmla="*/ 11 w 496"/>
                <a:gd name="T3" fmla="*/ 139 h 240"/>
                <a:gd name="T4" fmla="*/ 49 w 496"/>
                <a:gd name="T5" fmla="*/ 97 h 240"/>
                <a:gd name="T6" fmla="*/ 108 w 496"/>
                <a:gd name="T7" fmla="*/ 80 h 240"/>
                <a:gd name="T8" fmla="*/ 120 w 496"/>
                <a:gd name="T9" fmla="*/ 63 h 240"/>
                <a:gd name="T10" fmla="*/ 152 w 496"/>
                <a:gd name="T11" fmla="*/ 59 h 240"/>
                <a:gd name="T12" fmla="*/ 194 w 496"/>
                <a:gd name="T13" fmla="*/ 93 h 240"/>
                <a:gd name="T14" fmla="*/ 222 w 496"/>
                <a:gd name="T15" fmla="*/ 101 h 240"/>
                <a:gd name="T16" fmla="*/ 276 w 496"/>
                <a:gd name="T17" fmla="*/ 148 h 240"/>
                <a:gd name="T18" fmla="*/ 257 w 496"/>
                <a:gd name="T19" fmla="*/ 194 h 240"/>
                <a:gd name="T20" fmla="*/ 264 w 496"/>
                <a:gd name="T21" fmla="*/ 215 h 240"/>
                <a:gd name="T22" fmla="*/ 287 w 496"/>
                <a:gd name="T23" fmla="*/ 205 h 240"/>
                <a:gd name="T24" fmla="*/ 308 w 496"/>
                <a:gd name="T25" fmla="*/ 205 h 240"/>
                <a:gd name="T26" fmla="*/ 319 w 496"/>
                <a:gd name="T27" fmla="*/ 221 h 240"/>
                <a:gd name="T28" fmla="*/ 344 w 496"/>
                <a:gd name="T29" fmla="*/ 221 h 240"/>
                <a:gd name="T30" fmla="*/ 354 w 496"/>
                <a:gd name="T31" fmla="*/ 215 h 240"/>
                <a:gd name="T32" fmla="*/ 338 w 496"/>
                <a:gd name="T33" fmla="*/ 173 h 240"/>
                <a:gd name="T34" fmla="*/ 335 w 496"/>
                <a:gd name="T35" fmla="*/ 97 h 240"/>
                <a:gd name="T36" fmla="*/ 316 w 496"/>
                <a:gd name="T37" fmla="*/ 86 h 240"/>
                <a:gd name="T38" fmla="*/ 354 w 496"/>
                <a:gd name="T39" fmla="*/ 51 h 240"/>
                <a:gd name="T40" fmla="*/ 356 w 496"/>
                <a:gd name="T41" fmla="*/ 29 h 240"/>
                <a:gd name="T42" fmla="*/ 380 w 496"/>
                <a:gd name="T43" fmla="*/ 31 h 240"/>
                <a:gd name="T44" fmla="*/ 350 w 496"/>
                <a:gd name="T45" fmla="*/ 78 h 240"/>
                <a:gd name="T46" fmla="*/ 367 w 496"/>
                <a:gd name="T47" fmla="*/ 135 h 240"/>
                <a:gd name="T48" fmla="*/ 375 w 496"/>
                <a:gd name="T49" fmla="*/ 150 h 240"/>
                <a:gd name="T50" fmla="*/ 386 w 496"/>
                <a:gd name="T51" fmla="*/ 158 h 240"/>
                <a:gd name="T52" fmla="*/ 363 w 496"/>
                <a:gd name="T53" fmla="*/ 156 h 240"/>
                <a:gd name="T54" fmla="*/ 371 w 496"/>
                <a:gd name="T55" fmla="*/ 192 h 240"/>
                <a:gd name="T56" fmla="*/ 411 w 496"/>
                <a:gd name="T57" fmla="*/ 215 h 240"/>
                <a:gd name="T58" fmla="*/ 420 w 496"/>
                <a:gd name="T59" fmla="*/ 221 h 240"/>
                <a:gd name="T60" fmla="*/ 432 w 496"/>
                <a:gd name="T61" fmla="*/ 221 h 240"/>
                <a:gd name="T62" fmla="*/ 426 w 496"/>
                <a:gd name="T63" fmla="*/ 240 h 240"/>
                <a:gd name="T64" fmla="*/ 475 w 496"/>
                <a:gd name="T65" fmla="*/ 215 h 240"/>
                <a:gd name="T66" fmla="*/ 485 w 496"/>
                <a:gd name="T67" fmla="*/ 184 h 240"/>
                <a:gd name="T68" fmla="*/ 496 w 496"/>
                <a:gd name="T69" fmla="*/ 152 h 240"/>
                <a:gd name="T70" fmla="*/ 426 w 496"/>
                <a:gd name="T71" fmla="*/ 167 h 240"/>
                <a:gd name="T72" fmla="*/ 380 w 496"/>
                <a:gd name="T73" fmla="*/ 0 h 240"/>
                <a:gd name="T74" fmla="*/ 0 w 496"/>
                <a:gd name="T75" fmla="*/ 72 h 240"/>
                <a:gd name="T76" fmla="*/ 0 w 496"/>
                <a:gd name="T77" fmla="*/ 72 h 240"/>
                <a:gd name="T78" fmla="*/ 0 w 496"/>
                <a:gd name="T79" fmla="*/ 72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96" h="240">
                  <a:moveTo>
                    <a:pt x="0" y="72"/>
                  </a:moveTo>
                  <a:lnTo>
                    <a:pt x="11" y="139"/>
                  </a:lnTo>
                  <a:lnTo>
                    <a:pt x="49" y="97"/>
                  </a:lnTo>
                  <a:lnTo>
                    <a:pt x="108" y="80"/>
                  </a:lnTo>
                  <a:lnTo>
                    <a:pt x="120" y="63"/>
                  </a:lnTo>
                  <a:lnTo>
                    <a:pt x="152" y="59"/>
                  </a:lnTo>
                  <a:lnTo>
                    <a:pt x="194" y="93"/>
                  </a:lnTo>
                  <a:lnTo>
                    <a:pt x="222" y="101"/>
                  </a:lnTo>
                  <a:lnTo>
                    <a:pt x="276" y="148"/>
                  </a:lnTo>
                  <a:lnTo>
                    <a:pt x="257" y="194"/>
                  </a:lnTo>
                  <a:lnTo>
                    <a:pt x="264" y="215"/>
                  </a:lnTo>
                  <a:lnTo>
                    <a:pt x="287" y="205"/>
                  </a:lnTo>
                  <a:lnTo>
                    <a:pt x="308" y="205"/>
                  </a:lnTo>
                  <a:lnTo>
                    <a:pt x="319" y="221"/>
                  </a:lnTo>
                  <a:lnTo>
                    <a:pt x="344" y="221"/>
                  </a:lnTo>
                  <a:lnTo>
                    <a:pt x="354" y="215"/>
                  </a:lnTo>
                  <a:lnTo>
                    <a:pt x="338" y="173"/>
                  </a:lnTo>
                  <a:lnTo>
                    <a:pt x="335" y="97"/>
                  </a:lnTo>
                  <a:lnTo>
                    <a:pt x="316" y="86"/>
                  </a:lnTo>
                  <a:lnTo>
                    <a:pt x="354" y="51"/>
                  </a:lnTo>
                  <a:lnTo>
                    <a:pt x="356" y="29"/>
                  </a:lnTo>
                  <a:lnTo>
                    <a:pt x="380" y="31"/>
                  </a:lnTo>
                  <a:lnTo>
                    <a:pt x="350" y="78"/>
                  </a:lnTo>
                  <a:lnTo>
                    <a:pt x="367" y="135"/>
                  </a:lnTo>
                  <a:lnTo>
                    <a:pt x="375" y="150"/>
                  </a:lnTo>
                  <a:lnTo>
                    <a:pt x="386" y="158"/>
                  </a:lnTo>
                  <a:lnTo>
                    <a:pt x="363" y="156"/>
                  </a:lnTo>
                  <a:lnTo>
                    <a:pt x="371" y="192"/>
                  </a:lnTo>
                  <a:lnTo>
                    <a:pt x="411" y="215"/>
                  </a:lnTo>
                  <a:lnTo>
                    <a:pt x="420" y="221"/>
                  </a:lnTo>
                  <a:lnTo>
                    <a:pt x="432" y="221"/>
                  </a:lnTo>
                  <a:lnTo>
                    <a:pt x="426" y="240"/>
                  </a:lnTo>
                  <a:lnTo>
                    <a:pt x="475" y="215"/>
                  </a:lnTo>
                  <a:lnTo>
                    <a:pt x="485" y="184"/>
                  </a:lnTo>
                  <a:lnTo>
                    <a:pt x="496" y="152"/>
                  </a:lnTo>
                  <a:lnTo>
                    <a:pt x="426" y="167"/>
                  </a:lnTo>
                  <a:lnTo>
                    <a:pt x="380" y="0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6" name="Freeform 1154"/>
            <p:cNvSpPr>
              <a:spLocks/>
            </p:cNvSpPr>
            <p:nvPr/>
          </p:nvSpPr>
          <p:spPr bwMode="auto">
            <a:xfrm>
              <a:off x="5192106" y="3962178"/>
              <a:ext cx="890770" cy="513328"/>
            </a:xfrm>
            <a:custGeom>
              <a:avLst/>
              <a:gdLst>
                <a:gd name="T0" fmla="*/ 78 w 844"/>
                <a:gd name="T1" fmla="*/ 414 h 463"/>
                <a:gd name="T2" fmla="*/ 79 w 844"/>
                <a:gd name="T3" fmla="*/ 402 h 463"/>
                <a:gd name="T4" fmla="*/ 133 w 844"/>
                <a:gd name="T5" fmla="*/ 351 h 463"/>
                <a:gd name="T6" fmla="*/ 163 w 844"/>
                <a:gd name="T7" fmla="*/ 315 h 463"/>
                <a:gd name="T8" fmla="*/ 194 w 844"/>
                <a:gd name="T9" fmla="*/ 351 h 463"/>
                <a:gd name="T10" fmla="*/ 287 w 844"/>
                <a:gd name="T11" fmla="*/ 313 h 463"/>
                <a:gd name="T12" fmla="*/ 329 w 844"/>
                <a:gd name="T13" fmla="*/ 307 h 463"/>
                <a:gd name="T14" fmla="*/ 351 w 844"/>
                <a:gd name="T15" fmla="*/ 279 h 463"/>
                <a:gd name="T16" fmla="*/ 387 w 844"/>
                <a:gd name="T17" fmla="*/ 136 h 463"/>
                <a:gd name="T18" fmla="*/ 427 w 844"/>
                <a:gd name="T19" fmla="*/ 153 h 463"/>
                <a:gd name="T20" fmla="*/ 503 w 844"/>
                <a:gd name="T21" fmla="*/ 0 h 463"/>
                <a:gd name="T22" fmla="*/ 562 w 844"/>
                <a:gd name="T23" fmla="*/ 32 h 463"/>
                <a:gd name="T24" fmla="*/ 572 w 844"/>
                <a:gd name="T25" fmla="*/ 5 h 463"/>
                <a:gd name="T26" fmla="*/ 600 w 844"/>
                <a:gd name="T27" fmla="*/ 13 h 463"/>
                <a:gd name="T28" fmla="*/ 654 w 844"/>
                <a:gd name="T29" fmla="*/ 60 h 463"/>
                <a:gd name="T30" fmla="*/ 635 w 844"/>
                <a:gd name="T31" fmla="*/ 106 h 463"/>
                <a:gd name="T32" fmla="*/ 642 w 844"/>
                <a:gd name="T33" fmla="*/ 127 h 463"/>
                <a:gd name="T34" fmla="*/ 665 w 844"/>
                <a:gd name="T35" fmla="*/ 117 h 463"/>
                <a:gd name="T36" fmla="*/ 682 w 844"/>
                <a:gd name="T37" fmla="*/ 138 h 463"/>
                <a:gd name="T38" fmla="*/ 764 w 844"/>
                <a:gd name="T39" fmla="*/ 165 h 463"/>
                <a:gd name="T40" fmla="*/ 688 w 844"/>
                <a:gd name="T41" fmla="*/ 161 h 463"/>
                <a:gd name="T42" fmla="*/ 768 w 844"/>
                <a:gd name="T43" fmla="*/ 231 h 463"/>
                <a:gd name="T44" fmla="*/ 718 w 844"/>
                <a:gd name="T45" fmla="*/ 224 h 463"/>
                <a:gd name="T46" fmla="*/ 819 w 844"/>
                <a:gd name="T47" fmla="*/ 288 h 463"/>
                <a:gd name="T48" fmla="*/ 844 w 844"/>
                <a:gd name="T49" fmla="*/ 332 h 463"/>
                <a:gd name="T50" fmla="*/ 827 w 844"/>
                <a:gd name="T51" fmla="*/ 326 h 463"/>
                <a:gd name="T52" fmla="*/ 823 w 844"/>
                <a:gd name="T53" fmla="*/ 338 h 463"/>
                <a:gd name="T54" fmla="*/ 492 w 844"/>
                <a:gd name="T55" fmla="*/ 401 h 463"/>
                <a:gd name="T56" fmla="*/ 216 w 844"/>
                <a:gd name="T57" fmla="*/ 435 h 463"/>
                <a:gd name="T58" fmla="*/ 0 w 844"/>
                <a:gd name="T59" fmla="*/ 463 h 463"/>
                <a:gd name="T60" fmla="*/ 78 w 844"/>
                <a:gd name="T61" fmla="*/ 414 h 463"/>
                <a:gd name="T62" fmla="*/ 78 w 844"/>
                <a:gd name="T63" fmla="*/ 414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44" h="463">
                  <a:moveTo>
                    <a:pt x="78" y="414"/>
                  </a:moveTo>
                  <a:lnTo>
                    <a:pt x="79" y="402"/>
                  </a:lnTo>
                  <a:lnTo>
                    <a:pt x="133" y="351"/>
                  </a:lnTo>
                  <a:lnTo>
                    <a:pt x="163" y="315"/>
                  </a:lnTo>
                  <a:lnTo>
                    <a:pt x="194" y="351"/>
                  </a:lnTo>
                  <a:lnTo>
                    <a:pt x="287" y="313"/>
                  </a:lnTo>
                  <a:lnTo>
                    <a:pt x="329" y="307"/>
                  </a:lnTo>
                  <a:lnTo>
                    <a:pt x="351" y="279"/>
                  </a:lnTo>
                  <a:lnTo>
                    <a:pt x="387" y="136"/>
                  </a:lnTo>
                  <a:lnTo>
                    <a:pt x="427" y="153"/>
                  </a:lnTo>
                  <a:lnTo>
                    <a:pt x="503" y="0"/>
                  </a:lnTo>
                  <a:lnTo>
                    <a:pt x="562" y="32"/>
                  </a:lnTo>
                  <a:lnTo>
                    <a:pt x="572" y="5"/>
                  </a:lnTo>
                  <a:lnTo>
                    <a:pt x="600" y="13"/>
                  </a:lnTo>
                  <a:lnTo>
                    <a:pt x="654" y="60"/>
                  </a:lnTo>
                  <a:lnTo>
                    <a:pt x="635" y="106"/>
                  </a:lnTo>
                  <a:lnTo>
                    <a:pt x="642" y="127"/>
                  </a:lnTo>
                  <a:lnTo>
                    <a:pt x="665" y="117"/>
                  </a:lnTo>
                  <a:lnTo>
                    <a:pt x="682" y="138"/>
                  </a:lnTo>
                  <a:lnTo>
                    <a:pt x="764" y="165"/>
                  </a:lnTo>
                  <a:lnTo>
                    <a:pt x="688" y="161"/>
                  </a:lnTo>
                  <a:lnTo>
                    <a:pt x="768" y="231"/>
                  </a:lnTo>
                  <a:lnTo>
                    <a:pt x="718" y="224"/>
                  </a:lnTo>
                  <a:lnTo>
                    <a:pt x="819" y="288"/>
                  </a:lnTo>
                  <a:lnTo>
                    <a:pt x="844" y="332"/>
                  </a:lnTo>
                  <a:lnTo>
                    <a:pt x="827" y="326"/>
                  </a:lnTo>
                  <a:lnTo>
                    <a:pt x="823" y="338"/>
                  </a:lnTo>
                  <a:lnTo>
                    <a:pt x="492" y="401"/>
                  </a:lnTo>
                  <a:lnTo>
                    <a:pt x="216" y="435"/>
                  </a:lnTo>
                  <a:lnTo>
                    <a:pt x="0" y="463"/>
                  </a:lnTo>
                  <a:lnTo>
                    <a:pt x="78" y="414"/>
                  </a:lnTo>
                  <a:lnTo>
                    <a:pt x="78" y="414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7" name="Freeform 1156"/>
            <p:cNvSpPr>
              <a:spLocks/>
            </p:cNvSpPr>
            <p:nvPr/>
          </p:nvSpPr>
          <p:spPr bwMode="auto">
            <a:xfrm>
              <a:off x="5142620" y="4333484"/>
              <a:ext cx="981496" cy="455151"/>
            </a:xfrm>
            <a:custGeom>
              <a:avLst/>
              <a:gdLst>
                <a:gd name="T0" fmla="*/ 0 w 932"/>
                <a:gd name="T1" fmla="*/ 350 h 407"/>
                <a:gd name="T2" fmla="*/ 135 w 932"/>
                <a:gd name="T3" fmla="*/ 332 h 407"/>
                <a:gd name="T4" fmla="*/ 213 w 932"/>
                <a:gd name="T5" fmla="*/ 294 h 407"/>
                <a:gd name="T6" fmla="*/ 361 w 932"/>
                <a:gd name="T7" fmla="*/ 279 h 407"/>
                <a:gd name="T8" fmla="*/ 422 w 932"/>
                <a:gd name="T9" fmla="*/ 317 h 407"/>
                <a:gd name="T10" fmla="*/ 519 w 932"/>
                <a:gd name="T11" fmla="*/ 304 h 407"/>
                <a:gd name="T12" fmla="*/ 666 w 932"/>
                <a:gd name="T13" fmla="*/ 407 h 407"/>
                <a:gd name="T14" fmla="*/ 723 w 932"/>
                <a:gd name="T15" fmla="*/ 393 h 407"/>
                <a:gd name="T16" fmla="*/ 804 w 932"/>
                <a:gd name="T17" fmla="*/ 275 h 407"/>
                <a:gd name="T18" fmla="*/ 871 w 932"/>
                <a:gd name="T19" fmla="*/ 251 h 407"/>
                <a:gd name="T20" fmla="*/ 892 w 932"/>
                <a:gd name="T21" fmla="*/ 217 h 407"/>
                <a:gd name="T22" fmla="*/ 820 w 932"/>
                <a:gd name="T23" fmla="*/ 230 h 407"/>
                <a:gd name="T24" fmla="*/ 801 w 932"/>
                <a:gd name="T25" fmla="*/ 205 h 407"/>
                <a:gd name="T26" fmla="*/ 844 w 932"/>
                <a:gd name="T27" fmla="*/ 194 h 407"/>
                <a:gd name="T28" fmla="*/ 844 w 932"/>
                <a:gd name="T29" fmla="*/ 179 h 407"/>
                <a:gd name="T30" fmla="*/ 795 w 932"/>
                <a:gd name="T31" fmla="*/ 161 h 407"/>
                <a:gd name="T32" fmla="*/ 858 w 932"/>
                <a:gd name="T33" fmla="*/ 139 h 407"/>
                <a:gd name="T34" fmla="*/ 854 w 932"/>
                <a:gd name="T35" fmla="*/ 163 h 407"/>
                <a:gd name="T36" fmla="*/ 894 w 932"/>
                <a:gd name="T37" fmla="*/ 163 h 407"/>
                <a:gd name="T38" fmla="*/ 916 w 932"/>
                <a:gd name="T39" fmla="*/ 122 h 407"/>
                <a:gd name="T40" fmla="*/ 932 w 932"/>
                <a:gd name="T41" fmla="*/ 120 h 407"/>
                <a:gd name="T42" fmla="*/ 922 w 932"/>
                <a:gd name="T43" fmla="*/ 82 h 407"/>
                <a:gd name="T44" fmla="*/ 894 w 932"/>
                <a:gd name="T45" fmla="*/ 120 h 407"/>
                <a:gd name="T46" fmla="*/ 865 w 932"/>
                <a:gd name="T47" fmla="*/ 36 h 407"/>
                <a:gd name="T48" fmla="*/ 884 w 932"/>
                <a:gd name="T49" fmla="*/ 32 h 407"/>
                <a:gd name="T50" fmla="*/ 911 w 932"/>
                <a:gd name="T51" fmla="*/ 55 h 407"/>
                <a:gd name="T52" fmla="*/ 892 w 932"/>
                <a:gd name="T53" fmla="*/ 17 h 407"/>
                <a:gd name="T54" fmla="*/ 871 w 932"/>
                <a:gd name="T55" fmla="*/ 0 h 407"/>
                <a:gd name="T56" fmla="*/ 540 w 932"/>
                <a:gd name="T57" fmla="*/ 63 h 407"/>
                <a:gd name="T58" fmla="*/ 264 w 932"/>
                <a:gd name="T59" fmla="*/ 97 h 407"/>
                <a:gd name="T60" fmla="*/ 226 w 932"/>
                <a:gd name="T61" fmla="*/ 171 h 407"/>
                <a:gd name="T62" fmla="*/ 167 w 932"/>
                <a:gd name="T63" fmla="*/ 184 h 407"/>
                <a:gd name="T64" fmla="*/ 139 w 932"/>
                <a:gd name="T65" fmla="*/ 222 h 407"/>
                <a:gd name="T66" fmla="*/ 32 w 932"/>
                <a:gd name="T67" fmla="*/ 283 h 407"/>
                <a:gd name="T68" fmla="*/ 27 w 932"/>
                <a:gd name="T69" fmla="*/ 306 h 407"/>
                <a:gd name="T70" fmla="*/ 0 w 932"/>
                <a:gd name="T71" fmla="*/ 319 h 407"/>
                <a:gd name="T72" fmla="*/ 0 w 932"/>
                <a:gd name="T73" fmla="*/ 350 h 407"/>
                <a:gd name="T74" fmla="*/ 0 w 932"/>
                <a:gd name="T75" fmla="*/ 35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32" h="407">
                  <a:moveTo>
                    <a:pt x="0" y="350"/>
                  </a:moveTo>
                  <a:lnTo>
                    <a:pt x="135" y="332"/>
                  </a:lnTo>
                  <a:lnTo>
                    <a:pt x="213" y="294"/>
                  </a:lnTo>
                  <a:lnTo>
                    <a:pt x="361" y="279"/>
                  </a:lnTo>
                  <a:lnTo>
                    <a:pt x="422" y="317"/>
                  </a:lnTo>
                  <a:lnTo>
                    <a:pt x="519" y="304"/>
                  </a:lnTo>
                  <a:lnTo>
                    <a:pt x="666" y="407"/>
                  </a:lnTo>
                  <a:lnTo>
                    <a:pt x="723" y="393"/>
                  </a:lnTo>
                  <a:lnTo>
                    <a:pt x="804" y="275"/>
                  </a:lnTo>
                  <a:lnTo>
                    <a:pt x="871" y="251"/>
                  </a:lnTo>
                  <a:lnTo>
                    <a:pt x="892" y="217"/>
                  </a:lnTo>
                  <a:lnTo>
                    <a:pt x="820" y="230"/>
                  </a:lnTo>
                  <a:lnTo>
                    <a:pt x="801" y="205"/>
                  </a:lnTo>
                  <a:lnTo>
                    <a:pt x="844" y="194"/>
                  </a:lnTo>
                  <a:lnTo>
                    <a:pt x="844" y="179"/>
                  </a:lnTo>
                  <a:lnTo>
                    <a:pt x="795" y="161"/>
                  </a:lnTo>
                  <a:lnTo>
                    <a:pt x="858" y="139"/>
                  </a:lnTo>
                  <a:lnTo>
                    <a:pt x="854" y="163"/>
                  </a:lnTo>
                  <a:lnTo>
                    <a:pt x="894" y="163"/>
                  </a:lnTo>
                  <a:lnTo>
                    <a:pt x="916" y="122"/>
                  </a:lnTo>
                  <a:lnTo>
                    <a:pt x="932" y="120"/>
                  </a:lnTo>
                  <a:lnTo>
                    <a:pt x="922" y="82"/>
                  </a:lnTo>
                  <a:lnTo>
                    <a:pt x="894" y="120"/>
                  </a:lnTo>
                  <a:lnTo>
                    <a:pt x="865" y="36"/>
                  </a:lnTo>
                  <a:lnTo>
                    <a:pt x="884" y="32"/>
                  </a:lnTo>
                  <a:lnTo>
                    <a:pt x="911" y="55"/>
                  </a:lnTo>
                  <a:lnTo>
                    <a:pt x="892" y="17"/>
                  </a:lnTo>
                  <a:lnTo>
                    <a:pt x="871" y="0"/>
                  </a:lnTo>
                  <a:lnTo>
                    <a:pt x="540" y="63"/>
                  </a:lnTo>
                  <a:lnTo>
                    <a:pt x="264" y="97"/>
                  </a:lnTo>
                  <a:lnTo>
                    <a:pt x="226" y="171"/>
                  </a:lnTo>
                  <a:lnTo>
                    <a:pt x="167" y="184"/>
                  </a:lnTo>
                  <a:lnTo>
                    <a:pt x="139" y="222"/>
                  </a:lnTo>
                  <a:lnTo>
                    <a:pt x="32" y="283"/>
                  </a:lnTo>
                  <a:lnTo>
                    <a:pt x="27" y="306"/>
                  </a:lnTo>
                  <a:lnTo>
                    <a:pt x="0" y="319"/>
                  </a:lnTo>
                  <a:lnTo>
                    <a:pt x="0" y="350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8" name="Freeform 1157"/>
            <p:cNvSpPr>
              <a:spLocks/>
            </p:cNvSpPr>
            <p:nvPr/>
          </p:nvSpPr>
          <p:spPr bwMode="auto">
            <a:xfrm>
              <a:off x="5258089" y="4648325"/>
              <a:ext cx="585599" cy="455151"/>
            </a:xfrm>
            <a:custGeom>
              <a:avLst/>
              <a:gdLst>
                <a:gd name="T0" fmla="*/ 25 w 556"/>
                <a:gd name="T1" fmla="*/ 53 h 413"/>
                <a:gd name="T2" fmla="*/ 103 w 556"/>
                <a:gd name="T3" fmla="*/ 15 h 413"/>
                <a:gd name="T4" fmla="*/ 251 w 556"/>
                <a:gd name="T5" fmla="*/ 0 h 413"/>
                <a:gd name="T6" fmla="*/ 312 w 556"/>
                <a:gd name="T7" fmla="*/ 38 h 413"/>
                <a:gd name="T8" fmla="*/ 409 w 556"/>
                <a:gd name="T9" fmla="*/ 25 h 413"/>
                <a:gd name="T10" fmla="*/ 556 w 556"/>
                <a:gd name="T11" fmla="*/ 128 h 413"/>
                <a:gd name="T12" fmla="*/ 491 w 556"/>
                <a:gd name="T13" fmla="*/ 206 h 413"/>
                <a:gd name="T14" fmla="*/ 495 w 556"/>
                <a:gd name="T15" fmla="*/ 240 h 413"/>
                <a:gd name="T16" fmla="*/ 384 w 556"/>
                <a:gd name="T17" fmla="*/ 340 h 413"/>
                <a:gd name="T18" fmla="*/ 365 w 556"/>
                <a:gd name="T19" fmla="*/ 344 h 413"/>
                <a:gd name="T20" fmla="*/ 358 w 556"/>
                <a:gd name="T21" fmla="*/ 375 h 413"/>
                <a:gd name="T22" fmla="*/ 333 w 556"/>
                <a:gd name="T23" fmla="*/ 358 h 413"/>
                <a:gd name="T24" fmla="*/ 354 w 556"/>
                <a:gd name="T25" fmla="*/ 386 h 413"/>
                <a:gd name="T26" fmla="*/ 333 w 556"/>
                <a:gd name="T27" fmla="*/ 413 h 413"/>
                <a:gd name="T28" fmla="*/ 314 w 556"/>
                <a:gd name="T29" fmla="*/ 409 h 413"/>
                <a:gd name="T30" fmla="*/ 238 w 556"/>
                <a:gd name="T31" fmla="*/ 291 h 413"/>
                <a:gd name="T32" fmla="*/ 73 w 556"/>
                <a:gd name="T33" fmla="*/ 143 h 413"/>
                <a:gd name="T34" fmla="*/ 0 w 556"/>
                <a:gd name="T35" fmla="*/ 97 h 413"/>
                <a:gd name="T36" fmla="*/ 25 w 556"/>
                <a:gd name="T37" fmla="*/ 53 h 413"/>
                <a:gd name="T38" fmla="*/ 25 w 556"/>
                <a:gd name="T39" fmla="*/ 53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6" h="413">
                  <a:moveTo>
                    <a:pt x="25" y="53"/>
                  </a:moveTo>
                  <a:lnTo>
                    <a:pt x="103" y="15"/>
                  </a:lnTo>
                  <a:lnTo>
                    <a:pt x="251" y="0"/>
                  </a:lnTo>
                  <a:lnTo>
                    <a:pt x="312" y="38"/>
                  </a:lnTo>
                  <a:lnTo>
                    <a:pt x="409" y="25"/>
                  </a:lnTo>
                  <a:lnTo>
                    <a:pt x="556" y="128"/>
                  </a:lnTo>
                  <a:lnTo>
                    <a:pt x="491" y="206"/>
                  </a:lnTo>
                  <a:lnTo>
                    <a:pt x="495" y="240"/>
                  </a:lnTo>
                  <a:lnTo>
                    <a:pt x="384" y="340"/>
                  </a:lnTo>
                  <a:lnTo>
                    <a:pt x="365" y="344"/>
                  </a:lnTo>
                  <a:lnTo>
                    <a:pt x="358" y="375"/>
                  </a:lnTo>
                  <a:lnTo>
                    <a:pt x="333" y="358"/>
                  </a:lnTo>
                  <a:lnTo>
                    <a:pt x="354" y="386"/>
                  </a:lnTo>
                  <a:lnTo>
                    <a:pt x="333" y="413"/>
                  </a:lnTo>
                  <a:lnTo>
                    <a:pt x="314" y="409"/>
                  </a:lnTo>
                  <a:lnTo>
                    <a:pt x="238" y="291"/>
                  </a:lnTo>
                  <a:lnTo>
                    <a:pt x="73" y="143"/>
                  </a:lnTo>
                  <a:lnTo>
                    <a:pt x="0" y="97"/>
                  </a:lnTo>
                  <a:lnTo>
                    <a:pt x="25" y="53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C5687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99" name="Freeform 1159"/>
            <p:cNvSpPr>
              <a:spLocks/>
            </p:cNvSpPr>
            <p:nvPr/>
          </p:nvSpPr>
          <p:spPr bwMode="auto">
            <a:xfrm>
              <a:off x="5426345" y="3520716"/>
              <a:ext cx="668078" cy="441462"/>
            </a:xfrm>
            <a:custGeom>
              <a:avLst/>
              <a:gdLst>
                <a:gd name="T0" fmla="*/ 50 w 635"/>
                <a:gd name="T1" fmla="*/ 397 h 397"/>
                <a:gd name="T2" fmla="*/ 156 w 635"/>
                <a:gd name="T3" fmla="*/ 380 h 397"/>
                <a:gd name="T4" fmla="*/ 536 w 635"/>
                <a:gd name="T5" fmla="*/ 308 h 397"/>
                <a:gd name="T6" fmla="*/ 553 w 635"/>
                <a:gd name="T7" fmla="*/ 291 h 397"/>
                <a:gd name="T8" fmla="*/ 574 w 635"/>
                <a:gd name="T9" fmla="*/ 291 h 397"/>
                <a:gd name="T10" fmla="*/ 599 w 635"/>
                <a:gd name="T11" fmla="*/ 274 h 397"/>
                <a:gd name="T12" fmla="*/ 635 w 635"/>
                <a:gd name="T13" fmla="*/ 228 h 397"/>
                <a:gd name="T14" fmla="*/ 572 w 635"/>
                <a:gd name="T15" fmla="*/ 179 h 397"/>
                <a:gd name="T16" fmla="*/ 570 w 635"/>
                <a:gd name="T17" fmla="*/ 133 h 397"/>
                <a:gd name="T18" fmla="*/ 599 w 635"/>
                <a:gd name="T19" fmla="*/ 69 h 397"/>
                <a:gd name="T20" fmla="*/ 557 w 635"/>
                <a:gd name="T21" fmla="*/ 48 h 397"/>
                <a:gd name="T22" fmla="*/ 512 w 635"/>
                <a:gd name="T23" fmla="*/ 0 h 397"/>
                <a:gd name="T24" fmla="*/ 89 w 635"/>
                <a:gd name="T25" fmla="*/ 78 h 397"/>
                <a:gd name="T26" fmla="*/ 69 w 635"/>
                <a:gd name="T27" fmla="*/ 48 h 397"/>
                <a:gd name="T28" fmla="*/ 0 w 635"/>
                <a:gd name="T29" fmla="*/ 97 h 397"/>
                <a:gd name="T30" fmla="*/ 50 w 635"/>
                <a:gd name="T31" fmla="*/ 397 h 397"/>
                <a:gd name="T32" fmla="*/ 50 w 635"/>
                <a:gd name="T33" fmla="*/ 39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5" h="397">
                  <a:moveTo>
                    <a:pt x="50" y="397"/>
                  </a:moveTo>
                  <a:lnTo>
                    <a:pt x="156" y="380"/>
                  </a:lnTo>
                  <a:lnTo>
                    <a:pt x="536" y="308"/>
                  </a:lnTo>
                  <a:lnTo>
                    <a:pt x="553" y="291"/>
                  </a:lnTo>
                  <a:lnTo>
                    <a:pt x="574" y="291"/>
                  </a:lnTo>
                  <a:lnTo>
                    <a:pt x="599" y="274"/>
                  </a:lnTo>
                  <a:lnTo>
                    <a:pt x="635" y="228"/>
                  </a:lnTo>
                  <a:lnTo>
                    <a:pt x="572" y="179"/>
                  </a:lnTo>
                  <a:lnTo>
                    <a:pt x="570" y="133"/>
                  </a:lnTo>
                  <a:lnTo>
                    <a:pt x="599" y="69"/>
                  </a:lnTo>
                  <a:lnTo>
                    <a:pt x="557" y="48"/>
                  </a:lnTo>
                  <a:lnTo>
                    <a:pt x="512" y="0"/>
                  </a:lnTo>
                  <a:lnTo>
                    <a:pt x="89" y="78"/>
                  </a:lnTo>
                  <a:lnTo>
                    <a:pt x="69" y="48"/>
                  </a:lnTo>
                  <a:lnTo>
                    <a:pt x="0" y="97"/>
                  </a:lnTo>
                  <a:lnTo>
                    <a:pt x="50" y="397"/>
                  </a:lnTo>
                  <a:lnTo>
                    <a:pt x="50" y="397"/>
                  </a:lnTo>
                  <a:close/>
                </a:path>
              </a:pathLst>
            </a:custGeom>
            <a:solidFill>
              <a:srgbClr val="ADC4C8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0" name="Freeform 1160"/>
            <p:cNvSpPr>
              <a:spLocks/>
            </p:cNvSpPr>
            <p:nvPr/>
          </p:nvSpPr>
          <p:spPr bwMode="auto">
            <a:xfrm>
              <a:off x="6025141" y="3594291"/>
              <a:ext cx="145162" cy="362751"/>
            </a:xfrm>
            <a:custGeom>
              <a:avLst/>
              <a:gdLst>
                <a:gd name="T0" fmla="*/ 7 w 137"/>
                <a:gd name="T1" fmla="*/ 222 h 325"/>
                <a:gd name="T2" fmla="*/ 32 w 137"/>
                <a:gd name="T3" fmla="*/ 205 h 325"/>
                <a:gd name="T4" fmla="*/ 68 w 137"/>
                <a:gd name="T5" fmla="*/ 159 h 325"/>
                <a:gd name="T6" fmla="*/ 5 w 137"/>
                <a:gd name="T7" fmla="*/ 110 h 325"/>
                <a:gd name="T8" fmla="*/ 3 w 137"/>
                <a:gd name="T9" fmla="*/ 64 h 325"/>
                <a:gd name="T10" fmla="*/ 32 w 137"/>
                <a:gd name="T11" fmla="*/ 0 h 325"/>
                <a:gd name="T12" fmla="*/ 125 w 137"/>
                <a:gd name="T13" fmla="*/ 32 h 325"/>
                <a:gd name="T14" fmla="*/ 127 w 137"/>
                <a:gd name="T15" fmla="*/ 43 h 325"/>
                <a:gd name="T16" fmla="*/ 116 w 137"/>
                <a:gd name="T17" fmla="*/ 79 h 325"/>
                <a:gd name="T18" fmla="*/ 106 w 137"/>
                <a:gd name="T19" fmla="*/ 87 h 325"/>
                <a:gd name="T20" fmla="*/ 104 w 137"/>
                <a:gd name="T21" fmla="*/ 106 h 325"/>
                <a:gd name="T22" fmla="*/ 114 w 137"/>
                <a:gd name="T23" fmla="*/ 112 h 325"/>
                <a:gd name="T24" fmla="*/ 137 w 137"/>
                <a:gd name="T25" fmla="*/ 106 h 325"/>
                <a:gd name="T26" fmla="*/ 137 w 137"/>
                <a:gd name="T27" fmla="*/ 161 h 325"/>
                <a:gd name="T28" fmla="*/ 137 w 137"/>
                <a:gd name="T29" fmla="*/ 195 h 325"/>
                <a:gd name="T30" fmla="*/ 137 w 137"/>
                <a:gd name="T31" fmla="*/ 214 h 325"/>
                <a:gd name="T32" fmla="*/ 129 w 137"/>
                <a:gd name="T33" fmla="*/ 232 h 325"/>
                <a:gd name="T34" fmla="*/ 119 w 137"/>
                <a:gd name="T35" fmla="*/ 233 h 325"/>
                <a:gd name="T36" fmla="*/ 123 w 137"/>
                <a:gd name="T37" fmla="*/ 249 h 325"/>
                <a:gd name="T38" fmla="*/ 89 w 137"/>
                <a:gd name="T39" fmla="*/ 325 h 325"/>
                <a:gd name="T40" fmla="*/ 81 w 137"/>
                <a:gd name="T41" fmla="*/ 325 h 325"/>
                <a:gd name="T42" fmla="*/ 78 w 137"/>
                <a:gd name="T43" fmla="*/ 296 h 325"/>
                <a:gd name="T44" fmla="*/ 55 w 137"/>
                <a:gd name="T45" fmla="*/ 296 h 325"/>
                <a:gd name="T46" fmla="*/ 7 w 137"/>
                <a:gd name="T47" fmla="*/ 266 h 325"/>
                <a:gd name="T48" fmla="*/ 0 w 137"/>
                <a:gd name="T49" fmla="*/ 241 h 325"/>
                <a:gd name="T50" fmla="*/ 7 w 137"/>
                <a:gd name="T51" fmla="*/ 222 h 325"/>
                <a:gd name="T52" fmla="*/ 7 w 137"/>
                <a:gd name="T53" fmla="*/ 222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7" h="325">
                  <a:moveTo>
                    <a:pt x="7" y="222"/>
                  </a:moveTo>
                  <a:lnTo>
                    <a:pt x="32" y="205"/>
                  </a:lnTo>
                  <a:lnTo>
                    <a:pt x="68" y="159"/>
                  </a:lnTo>
                  <a:lnTo>
                    <a:pt x="5" y="110"/>
                  </a:lnTo>
                  <a:lnTo>
                    <a:pt x="3" y="64"/>
                  </a:lnTo>
                  <a:lnTo>
                    <a:pt x="32" y="0"/>
                  </a:lnTo>
                  <a:lnTo>
                    <a:pt x="125" y="32"/>
                  </a:lnTo>
                  <a:lnTo>
                    <a:pt x="127" y="43"/>
                  </a:lnTo>
                  <a:lnTo>
                    <a:pt x="116" y="79"/>
                  </a:lnTo>
                  <a:lnTo>
                    <a:pt x="106" y="87"/>
                  </a:lnTo>
                  <a:lnTo>
                    <a:pt x="104" y="106"/>
                  </a:lnTo>
                  <a:lnTo>
                    <a:pt x="114" y="112"/>
                  </a:lnTo>
                  <a:lnTo>
                    <a:pt x="137" y="106"/>
                  </a:lnTo>
                  <a:lnTo>
                    <a:pt x="137" y="161"/>
                  </a:lnTo>
                  <a:lnTo>
                    <a:pt x="137" y="195"/>
                  </a:lnTo>
                  <a:lnTo>
                    <a:pt x="137" y="214"/>
                  </a:lnTo>
                  <a:lnTo>
                    <a:pt x="129" y="232"/>
                  </a:lnTo>
                  <a:lnTo>
                    <a:pt x="119" y="233"/>
                  </a:lnTo>
                  <a:lnTo>
                    <a:pt x="123" y="249"/>
                  </a:lnTo>
                  <a:lnTo>
                    <a:pt x="89" y="325"/>
                  </a:lnTo>
                  <a:lnTo>
                    <a:pt x="81" y="325"/>
                  </a:lnTo>
                  <a:lnTo>
                    <a:pt x="78" y="296"/>
                  </a:lnTo>
                  <a:lnTo>
                    <a:pt x="55" y="296"/>
                  </a:lnTo>
                  <a:lnTo>
                    <a:pt x="7" y="266"/>
                  </a:lnTo>
                  <a:lnTo>
                    <a:pt x="0" y="241"/>
                  </a:lnTo>
                  <a:lnTo>
                    <a:pt x="7" y="222"/>
                  </a:lnTo>
                  <a:lnTo>
                    <a:pt x="7" y="222"/>
                  </a:lnTo>
                  <a:close/>
                </a:path>
              </a:pathLst>
            </a:custGeom>
            <a:solidFill>
              <a:srgbClr val="55797E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1" name="Freeform 1161"/>
            <p:cNvSpPr>
              <a:spLocks/>
            </p:cNvSpPr>
            <p:nvPr/>
          </p:nvSpPr>
          <p:spPr bwMode="auto">
            <a:xfrm>
              <a:off x="5498926" y="3031342"/>
              <a:ext cx="684574" cy="629683"/>
            </a:xfrm>
            <a:custGeom>
              <a:avLst/>
              <a:gdLst>
                <a:gd name="T0" fmla="*/ 20 w 648"/>
                <a:gd name="T1" fmla="*/ 517 h 565"/>
                <a:gd name="T2" fmla="*/ 443 w 648"/>
                <a:gd name="T3" fmla="*/ 439 h 565"/>
                <a:gd name="T4" fmla="*/ 488 w 648"/>
                <a:gd name="T5" fmla="*/ 487 h 565"/>
                <a:gd name="T6" fmla="*/ 530 w 648"/>
                <a:gd name="T7" fmla="*/ 508 h 565"/>
                <a:gd name="T8" fmla="*/ 623 w 648"/>
                <a:gd name="T9" fmla="*/ 540 h 565"/>
                <a:gd name="T10" fmla="*/ 631 w 648"/>
                <a:gd name="T11" fmla="*/ 565 h 565"/>
                <a:gd name="T12" fmla="*/ 646 w 648"/>
                <a:gd name="T13" fmla="*/ 530 h 565"/>
                <a:gd name="T14" fmla="*/ 648 w 648"/>
                <a:gd name="T15" fmla="*/ 483 h 565"/>
                <a:gd name="T16" fmla="*/ 631 w 648"/>
                <a:gd name="T17" fmla="*/ 392 h 565"/>
                <a:gd name="T18" fmla="*/ 631 w 648"/>
                <a:gd name="T19" fmla="*/ 297 h 565"/>
                <a:gd name="T20" fmla="*/ 585 w 648"/>
                <a:gd name="T21" fmla="*/ 158 h 565"/>
                <a:gd name="T22" fmla="*/ 577 w 648"/>
                <a:gd name="T23" fmla="*/ 97 h 565"/>
                <a:gd name="T24" fmla="*/ 549 w 648"/>
                <a:gd name="T25" fmla="*/ 0 h 565"/>
                <a:gd name="T26" fmla="*/ 412 w 648"/>
                <a:gd name="T27" fmla="*/ 32 h 565"/>
                <a:gd name="T28" fmla="*/ 336 w 648"/>
                <a:gd name="T29" fmla="*/ 112 h 565"/>
                <a:gd name="T30" fmla="*/ 332 w 648"/>
                <a:gd name="T31" fmla="*/ 133 h 565"/>
                <a:gd name="T32" fmla="*/ 289 w 648"/>
                <a:gd name="T33" fmla="*/ 181 h 565"/>
                <a:gd name="T34" fmla="*/ 300 w 648"/>
                <a:gd name="T35" fmla="*/ 198 h 565"/>
                <a:gd name="T36" fmla="*/ 309 w 648"/>
                <a:gd name="T37" fmla="*/ 211 h 565"/>
                <a:gd name="T38" fmla="*/ 302 w 648"/>
                <a:gd name="T39" fmla="*/ 215 h 565"/>
                <a:gd name="T40" fmla="*/ 315 w 648"/>
                <a:gd name="T41" fmla="*/ 234 h 565"/>
                <a:gd name="T42" fmla="*/ 317 w 648"/>
                <a:gd name="T43" fmla="*/ 251 h 565"/>
                <a:gd name="T44" fmla="*/ 275 w 648"/>
                <a:gd name="T45" fmla="*/ 291 h 565"/>
                <a:gd name="T46" fmla="*/ 212 w 648"/>
                <a:gd name="T47" fmla="*/ 308 h 565"/>
                <a:gd name="T48" fmla="*/ 197 w 648"/>
                <a:gd name="T49" fmla="*/ 319 h 565"/>
                <a:gd name="T50" fmla="*/ 174 w 648"/>
                <a:gd name="T51" fmla="*/ 310 h 565"/>
                <a:gd name="T52" fmla="*/ 104 w 648"/>
                <a:gd name="T53" fmla="*/ 318 h 565"/>
                <a:gd name="T54" fmla="*/ 53 w 648"/>
                <a:gd name="T55" fmla="*/ 338 h 565"/>
                <a:gd name="T56" fmla="*/ 53 w 648"/>
                <a:gd name="T57" fmla="*/ 365 h 565"/>
                <a:gd name="T58" fmla="*/ 62 w 648"/>
                <a:gd name="T59" fmla="*/ 382 h 565"/>
                <a:gd name="T60" fmla="*/ 70 w 648"/>
                <a:gd name="T61" fmla="*/ 382 h 565"/>
                <a:gd name="T62" fmla="*/ 77 w 648"/>
                <a:gd name="T63" fmla="*/ 403 h 565"/>
                <a:gd name="T64" fmla="*/ 64 w 648"/>
                <a:gd name="T65" fmla="*/ 414 h 565"/>
                <a:gd name="T66" fmla="*/ 58 w 648"/>
                <a:gd name="T67" fmla="*/ 433 h 565"/>
                <a:gd name="T68" fmla="*/ 0 w 648"/>
                <a:gd name="T69" fmla="*/ 487 h 565"/>
                <a:gd name="T70" fmla="*/ 20 w 648"/>
                <a:gd name="T71" fmla="*/ 517 h 565"/>
                <a:gd name="T72" fmla="*/ 20 w 648"/>
                <a:gd name="T73" fmla="*/ 517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48" h="565">
                  <a:moveTo>
                    <a:pt x="20" y="517"/>
                  </a:moveTo>
                  <a:lnTo>
                    <a:pt x="443" y="439"/>
                  </a:lnTo>
                  <a:lnTo>
                    <a:pt x="488" y="487"/>
                  </a:lnTo>
                  <a:lnTo>
                    <a:pt x="530" y="508"/>
                  </a:lnTo>
                  <a:lnTo>
                    <a:pt x="623" y="540"/>
                  </a:lnTo>
                  <a:lnTo>
                    <a:pt x="631" y="565"/>
                  </a:lnTo>
                  <a:lnTo>
                    <a:pt x="646" y="530"/>
                  </a:lnTo>
                  <a:lnTo>
                    <a:pt x="648" y="483"/>
                  </a:lnTo>
                  <a:lnTo>
                    <a:pt x="631" y="392"/>
                  </a:lnTo>
                  <a:lnTo>
                    <a:pt x="631" y="297"/>
                  </a:lnTo>
                  <a:lnTo>
                    <a:pt x="585" y="158"/>
                  </a:lnTo>
                  <a:lnTo>
                    <a:pt x="577" y="97"/>
                  </a:lnTo>
                  <a:lnTo>
                    <a:pt x="549" y="0"/>
                  </a:lnTo>
                  <a:lnTo>
                    <a:pt x="412" y="32"/>
                  </a:lnTo>
                  <a:lnTo>
                    <a:pt x="336" y="112"/>
                  </a:lnTo>
                  <a:lnTo>
                    <a:pt x="332" y="133"/>
                  </a:lnTo>
                  <a:lnTo>
                    <a:pt x="289" y="181"/>
                  </a:lnTo>
                  <a:lnTo>
                    <a:pt x="300" y="198"/>
                  </a:lnTo>
                  <a:lnTo>
                    <a:pt x="309" y="211"/>
                  </a:lnTo>
                  <a:lnTo>
                    <a:pt x="302" y="215"/>
                  </a:lnTo>
                  <a:lnTo>
                    <a:pt x="315" y="234"/>
                  </a:lnTo>
                  <a:lnTo>
                    <a:pt x="317" y="251"/>
                  </a:lnTo>
                  <a:lnTo>
                    <a:pt x="275" y="291"/>
                  </a:lnTo>
                  <a:lnTo>
                    <a:pt x="212" y="308"/>
                  </a:lnTo>
                  <a:lnTo>
                    <a:pt x="197" y="319"/>
                  </a:lnTo>
                  <a:lnTo>
                    <a:pt x="174" y="310"/>
                  </a:lnTo>
                  <a:lnTo>
                    <a:pt x="104" y="318"/>
                  </a:lnTo>
                  <a:lnTo>
                    <a:pt x="53" y="338"/>
                  </a:lnTo>
                  <a:lnTo>
                    <a:pt x="53" y="365"/>
                  </a:lnTo>
                  <a:lnTo>
                    <a:pt x="62" y="382"/>
                  </a:lnTo>
                  <a:lnTo>
                    <a:pt x="70" y="382"/>
                  </a:lnTo>
                  <a:lnTo>
                    <a:pt x="77" y="403"/>
                  </a:lnTo>
                  <a:lnTo>
                    <a:pt x="64" y="414"/>
                  </a:lnTo>
                  <a:lnTo>
                    <a:pt x="58" y="433"/>
                  </a:lnTo>
                  <a:lnTo>
                    <a:pt x="0" y="487"/>
                  </a:lnTo>
                  <a:lnTo>
                    <a:pt x="20" y="517"/>
                  </a:lnTo>
                  <a:lnTo>
                    <a:pt x="20" y="51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769DA3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2" name="Freeform 1163"/>
            <p:cNvSpPr>
              <a:spLocks/>
            </p:cNvSpPr>
            <p:nvPr/>
          </p:nvSpPr>
          <p:spPr bwMode="auto">
            <a:xfrm>
              <a:off x="6153808" y="3565203"/>
              <a:ext cx="211145" cy="133466"/>
            </a:xfrm>
            <a:custGeom>
              <a:avLst/>
              <a:gdLst>
                <a:gd name="T0" fmla="*/ 15 w 202"/>
                <a:gd name="T1" fmla="*/ 116 h 116"/>
                <a:gd name="T2" fmla="*/ 86 w 202"/>
                <a:gd name="T3" fmla="*/ 76 h 116"/>
                <a:gd name="T4" fmla="*/ 135 w 202"/>
                <a:gd name="T5" fmla="*/ 53 h 116"/>
                <a:gd name="T6" fmla="*/ 84 w 202"/>
                <a:gd name="T7" fmla="*/ 89 h 116"/>
                <a:gd name="T8" fmla="*/ 88 w 202"/>
                <a:gd name="T9" fmla="*/ 91 h 116"/>
                <a:gd name="T10" fmla="*/ 164 w 202"/>
                <a:gd name="T11" fmla="*/ 40 h 116"/>
                <a:gd name="T12" fmla="*/ 202 w 202"/>
                <a:gd name="T13" fmla="*/ 6 h 116"/>
                <a:gd name="T14" fmla="*/ 198 w 202"/>
                <a:gd name="T15" fmla="*/ 0 h 116"/>
                <a:gd name="T16" fmla="*/ 164 w 202"/>
                <a:gd name="T17" fmla="*/ 19 h 116"/>
                <a:gd name="T18" fmla="*/ 160 w 202"/>
                <a:gd name="T19" fmla="*/ 17 h 116"/>
                <a:gd name="T20" fmla="*/ 143 w 202"/>
                <a:gd name="T21" fmla="*/ 40 h 116"/>
                <a:gd name="T22" fmla="*/ 133 w 202"/>
                <a:gd name="T23" fmla="*/ 40 h 116"/>
                <a:gd name="T24" fmla="*/ 158 w 202"/>
                <a:gd name="T25" fmla="*/ 0 h 116"/>
                <a:gd name="T26" fmla="*/ 131 w 202"/>
                <a:gd name="T27" fmla="*/ 30 h 116"/>
                <a:gd name="T28" fmla="*/ 40 w 202"/>
                <a:gd name="T29" fmla="*/ 61 h 116"/>
                <a:gd name="T30" fmla="*/ 23 w 202"/>
                <a:gd name="T31" fmla="*/ 84 h 116"/>
                <a:gd name="T32" fmla="*/ 10 w 202"/>
                <a:gd name="T33" fmla="*/ 87 h 116"/>
                <a:gd name="T34" fmla="*/ 0 w 202"/>
                <a:gd name="T35" fmla="*/ 105 h 116"/>
                <a:gd name="T36" fmla="*/ 15 w 202"/>
                <a:gd name="T37" fmla="*/ 116 h 116"/>
                <a:gd name="T38" fmla="*/ 15 w 202"/>
                <a:gd name="T3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2" h="116">
                  <a:moveTo>
                    <a:pt x="15" y="116"/>
                  </a:moveTo>
                  <a:lnTo>
                    <a:pt x="86" y="76"/>
                  </a:lnTo>
                  <a:lnTo>
                    <a:pt x="135" y="53"/>
                  </a:lnTo>
                  <a:lnTo>
                    <a:pt x="84" y="89"/>
                  </a:lnTo>
                  <a:lnTo>
                    <a:pt x="88" y="91"/>
                  </a:lnTo>
                  <a:lnTo>
                    <a:pt x="164" y="40"/>
                  </a:lnTo>
                  <a:lnTo>
                    <a:pt x="202" y="6"/>
                  </a:lnTo>
                  <a:lnTo>
                    <a:pt x="198" y="0"/>
                  </a:lnTo>
                  <a:lnTo>
                    <a:pt x="164" y="19"/>
                  </a:lnTo>
                  <a:lnTo>
                    <a:pt x="160" y="17"/>
                  </a:lnTo>
                  <a:lnTo>
                    <a:pt x="143" y="40"/>
                  </a:lnTo>
                  <a:lnTo>
                    <a:pt x="133" y="40"/>
                  </a:lnTo>
                  <a:lnTo>
                    <a:pt x="158" y="0"/>
                  </a:lnTo>
                  <a:lnTo>
                    <a:pt x="131" y="30"/>
                  </a:lnTo>
                  <a:lnTo>
                    <a:pt x="40" y="61"/>
                  </a:lnTo>
                  <a:lnTo>
                    <a:pt x="23" y="84"/>
                  </a:lnTo>
                  <a:lnTo>
                    <a:pt x="10" y="87"/>
                  </a:lnTo>
                  <a:lnTo>
                    <a:pt x="0" y="105"/>
                  </a:lnTo>
                  <a:lnTo>
                    <a:pt x="15" y="116"/>
                  </a:lnTo>
                  <a:lnTo>
                    <a:pt x="15" y="11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3" name="Freeform 1164"/>
            <p:cNvSpPr>
              <a:spLocks/>
            </p:cNvSpPr>
            <p:nvPr/>
          </p:nvSpPr>
          <p:spPr bwMode="auto">
            <a:xfrm>
              <a:off x="6165355" y="3430026"/>
              <a:ext cx="196300" cy="191643"/>
            </a:xfrm>
            <a:custGeom>
              <a:avLst/>
              <a:gdLst>
                <a:gd name="T0" fmla="*/ 17 w 188"/>
                <a:gd name="T1" fmla="*/ 127 h 174"/>
                <a:gd name="T2" fmla="*/ 15 w 188"/>
                <a:gd name="T3" fmla="*/ 174 h 174"/>
                <a:gd name="T4" fmla="*/ 30 w 188"/>
                <a:gd name="T5" fmla="*/ 171 h 174"/>
                <a:gd name="T6" fmla="*/ 66 w 188"/>
                <a:gd name="T7" fmla="*/ 144 h 174"/>
                <a:gd name="T8" fmla="*/ 78 w 188"/>
                <a:gd name="T9" fmla="*/ 121 h 174"/>
                <a:gd name="T10" fmla="*/ 85 w 188"/>
                <a:gd name="T11" fmla="*/ 127 h 174"/>
                <a:gd name="T12" fmla="*/ 135 w 188"/>
                <a:gd name="T13" fmla="*/ 114 h 174"/>
                <a:gd name="T14" fmla="*/ 137 w 188"/>
                <a:gd name="T15" fmla="*/ 104 h 174"/>
                <a:gd name="T16" fmla="*/ 144 w 188"/>
                <a:gd name="T17" fmla="*/ 108 h 174"/>
                <a:gd name="T18" fmla="*/ 154 w 188"/>
                <a:gd name="T19" fmla="*/ 100 h 174"/>
                <a:gd name="T20" fmla="*/ 169 w 188"/>
                <a:gd name="T21" fmla="*/ 98 h 174"/>
                <a:gd name="T22" fmla="*/ 188 w 188"/>
                <a:gd name="T23" fmla="*/ 89 h 174"/>
                <a:gd name="T24" fmla="*/ 169 w 188"/>
                <a:gd name="T25" fmla="*/ 0 h 174"/>
                <a:gd name="T26" fmla="*/ 0 w 188"/>
                <a:gd name="T27" fmla="*/ 36 h 174"/>
                <a:gd name="T28" fmla="*/ 17 w 188"/>
                <a:gd name="T29" fmla="*/ 127 h 174"/>
                <a:gd name="T30" fmla="*/ 17 w 188"/>
                <a:gd name="T31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8" h="174">
                  <a:moveTo>
                    <a:pt x="17" y="127"/>
                  </a:moveTo>
                  <a:lnTo>
                    <a:pt x="15" y="174"/>
                  </a:lnTo>
                  <a:lnTo>
                    <a:pt x="30" y="171"/>
                  </a:lnTo>
                  <a:lnTo>
                    <a:pt x="66" y="144"/>
                  </a:lnTo>
                  <a:lnTo>
                    <a:pt x="78" y="121"/>
                  </a:lnTo>
                  <a:lnTo>
                    <a:pt x="85" y="127"/>
                  </a:lnTo>
                  <a:lnTo>
                    <a:pt x="135" y="114"/>
                  </a:lnTo>
                  <a:lnTo>
                    <a:pt x="137" y="104"/>
                  </a:lnTo>
                  <a:lnTo>
                    <a:pt x="144" y="108"/>
                  </a:lnTo>
                  <a:lnTo>
                    <a:pt x="154" y="100"/>
                  </a:lnTo>
                  <a:lnTo>
                    <a:pt x="169" y="98"/>
                  </a:lnTo>
                  <a:lnTo>
                    <a:pt x="188" y="89"/>
                  </a:lnTo>
                  <a:lnTo>
                    <a:pt x="169" y="0"/>
                  </a:lnTo>
                  <a:lnTo>
                    <a:pt x="0" y="36"/>
                  </a:lnTo>
                  <a:lnTo>
                    <a:pt x="17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4" name="Freeform 1165"/>
            <p:cNvSpPr>
              <a:spLocks/>
            </p:cNvSpPr>
            <p:nvPr/>
          </p:nvSpPr>
          <p:spPr bwMode="auto">
            <a:xfrm>
              <a:off x="6343508" y="3416338"/>
              <a:ext cx="90727" cy="111222"/>
            </a:xfrm>
            <a:custGeom>
              <a:avLst/>
              <a:gdLst>
                <a:gd name="T0" fmla="*/ 19 w 85"/>
                <a:gd name="T1" fmla="*/ 99 h 99"/>
                <a:gd name="T2" fmla="*/ 55 w 85"/>
                <a:gd name="T3" fmla="*/ 86 h 99"/>
                <a:gd name="T4" fmla="*/ 55 w 85"/>
                <a:gd name="T5" fmla="*/ 46 h 99"/>
                <a:gd name="T6" fmla="*/ 65 w 85"/>
                <a:gd name="T7" fmla="*/ 55 h 99"/>
                <a:gd name="T8" fmla="*/ 66 w 85"/>
                <a:gd name="T9" fmla="*/ 74 h 99"/>
                <a:gd name="T10" fmla="*/ 74 w 85"/>
                <a:gd name="T11" fmla="*/ 74 h 99"/>
                <a:gd name="T12" fmla="*/ 85 w 85"/>
                <a:gd name="T13" fmla="*/ 55 h 99"/>
                <a:gd name="T14" fmla="*/ 74 w 85"/>
                <a:gd name="T15" fmla="*/ 34 h 99"/>
                <a:gd name="T16" fmla="*/ 55 w 85"/>
                <a:gd name="T17" fmla="*/ 30 h 99"/>
                <a:gd name="T18" fmla="*/ 42 w 85"/>
                <a:gd name="T19" fmla="*/ 4 h 99"/>
                <a:gd name="T20" fmla="*/ 30 w 85"/>
                <a:gd name="T21" fmla="*/ 0 h 99"/>
                <a:gd name="T22" fmla="*/ 0 w 85"/>
                <a:gd name="T23" fmla="*/ 10 h 99"/>
                <a:gd name="T24" fmla="*/ 19 w 85"/>
                <a:gd name="T25" fmla="*/ 99 h 99"/>
                <a:gd name="T26" fmla="*/ 19 w 85"/>
                <a:gd name="T27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99">
                  <a:moveTo>
                    <a:pt x="19" y="99"/>
                  </a:moveTo>
                  <a:lnTo>
                    <a:pt x="55" y="86"/>
                  </a:lnTo>
                  <a:lnTo>
                    <a:pt x="55" y="46"/>
                  </a:lnTo>
                  <a:lnTo>
                    <a:pt x="65" y="55"/>
                  </a:lnTo>
                  <a:lnTo>
                    <a:pt x="66" y="74"/>
                  </a:lnTo>
                  <a:lnTo>
                    <a:pt x="74" y="74"/>
                  </a:lnTo>
                  <a:lnTo>
                    <a:pt x="85" y="55"/>
                  </a:lnTo>
                  <a:lnTo>
                    <a:pt x="74" y="34"/>
                  </a:lnTo>
                  <a:lnTo>
                    <a:pt x="55" y="30"/>
                  </a:lnTo>
                  <a:lnTo>
                    <a:pt x="42" y="4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19" y="99"/>
                  </a:lnTo>
                  <a:lnTo>
                    <a:pt x="19" y="99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5" name="Freeform 1166"/>
            <p:cNvSpPr>
              <a:spLocks/>
            </p:cNvSpPr>
            <p:nvPr/>
          </p:nvSpPr>
          <p:spPr bwMode="auto">
            <a:xfrm>
              <a:off x="6170303" y="3284584"/>
              <a:ext cx="387649" cy="198487"/>
            </a:xfrm>
            <a:custGeom>
              <a:avLst/>
              <a:gdLst>
                <a:gd name="T0" fmla="*/ 0 w 365"/>
                <a:gd name="T1" fmla="*/ 169 h 180"/>
                <a:gd name="T2" fmla="*/ 169 w 365"/>
                <a:gd name="T3" fmla="*/ 133 h 180"/>
                <a:gd name="T4" fmla="*/ 199 w 365"/>
                <a:gd name="T5" fmla="*/ 123 h 180"/>
                <a:gd name="T6" fmla="*/ 211 w 365"/>
                <a:gd name="T7" fmla="*/ 127 h 180"/>
                <a:gd name="T8" fmla="*/ 224 w 365"/>
                <a:gd name="T9" fmla="*/ 153 h 180"/>
                <a:gd name="T10" fmla="*/ 243 w 365"/>
                <a:gd name="T11" fmla="*/ 157 h 180"/>
                <a:gd name="T12" fmla="*/ 254 w 365"/>
                <a:gd name="T13" fmla="*/ 178 h 180"/>
                <a:gd name="T14" fmla="*/ 266 w 365"/>
                <a:gd name="T15" fmla="*/ 180 h 180"/>
                <a:gd name="T16" fmla="*/ 279 w 365"/>
                <a:gd name="T17" fmla="*/ 159 h 180"/>
                <a:gd name="T18" fmla="*/ 285 w 365"/>
                <a:gd name="T19" fmla="*/ 142 h 180"/>
                <a:gd name="T20" fmla="*/ 298 w 365"/>
                <a:gd name="T21" fmla="*/ 165 h 180"/>
                <a:gd name="T22" fmla="*/ 365 w 365"/>
                <a:gd name="T23" fmla="*/ 144 h 180"/>
                <a:gd name="T24" fmla="*/ 361 w 365"/>
                <a:gd name="T25" fmla="*/ 119 h 180"/>
                <a:gd name="T26" fmla="*/ 342 w 365"/>
                <a:gd name="T27" fmla="*/ 87 h 180"/>
                <a:gd name="T28" fmla="*/ 332 w 365"/>
                <a:gd name="T29" fmla="*/ 83 h 180"/>
                <a:gd name="T30" fmla="*/ 321 w 365"/>
                <a:gd name="T31" fmla="*/ 85 h 180"/>
                <a:gd name="T32" fmla="*/ 323 w 365"/>
                <a:gd name="T33" fmla="*/ 91 h 180"/>
                <a:gd name="T34" fmla="*/ 338 w 365"/>
                <a:gd name="T35" fmla="*/ 93 h 180"/>
                <a:gd name="T36" fmla="*/ 344 w 365"/>
                <a:gd name="T37" fmla="*/ 123 h 180"/>
                <a:gd name="T38" fmla="*/ 317 w 365"/>
                <a:gd name="T39" fmla="*/ 134 h 180"/>
                <a:gd name="T40" fmla="*/ 279 w 365"/>
                <a:gd name="T41" fmla="*/ 110 h 180"/>
                <a:gd name="T42" fmla="*/ 266 w 365"/>
                <a:gd name="T43" fmla="*/ 83 h 180"/>
                <a:gd name="T44" fmla="*/ 249 w 365"/>
                <a:gd name="T45" fmla="*/ 76 h 180"/>
                <a:gd name="T46" fmla="*/ 249 w 365"/>
                <a:gd name="T47" fmla="*/ 83 h 180"/>
                <a:gd name="T48" fmla="*/ 232 w 365"/>
                <a:gd name="T49" fmla="*/ 68 h 180"/>
                <a:gd name="T50" fmla="*/ 245 w 365"/>
                <a:gd name="T51" fmla="*/ 49 h 180"/>
                <a:gd name="T52" fmla="*/ 256 w 365"/>
                <a:gd name="T53" fmla="*/ 32 h 180"/>
                <a:gd name="T54" fmla="*/ 235 w 365"/>
                <a:gd name="T55" fmla="*/ 0 h 180"/>
                <a:gd name="T56" fmla="*/ 199 w 365"/>
                <a:gd name="T57" fmla="*/ 26 h 180"/>
                <a:gd name="T58" fmla="*/ 78 w 365"/>
                <a:gd name="T59" fmla="*/ 57 h 180"/>
                <a:gd name="T60" fmla="*/ 0 w 365"/>
                <a:gd name="T61" fmla="*/ 74 h 180"/>
                <a:gd name="T62" fmla="*/ 0 w 365"/>
                <a:gd name="T63" fmla="*/ 169 h 180"/>
                <a:gd name="T64" fmla="*/ 0 w 365"/>
                <a:gd name="T65" fmla="*/ 16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5" h="180">
                  <a:moveTo>
                    <a:pt x="0" y="169"/>
                  </a:moveTo>
                  <a:lnTo>
                    <a:pt x="169" y="133"/>
                  </a:lnTo>
                  <a:lnTo>
                    <a:pt x="199" y="123"/>
                  </a:lnTo>
                  <a:lnTo>
                    <a:pt x="211" y="127"/>
                  </a:lnTo>
                  <a:lnTo>
                    <a:pt x="224" y="153"/>
                  </a:lnTo>
                  <a:lnTo>
                    <a:pt x="243" y="157"/>
                  </a:lnTo>
                  <a:lnTo>
                    <a:pt x="254" y="178"/>
                  </a:lnTo>
                  <a:lnTo>
                    <a:pt x="266" y="180"/>
                  </a:lnTo>
                  <a:lnTo>
                    <a:pt x="279" y="159"/>
                  </a:lnTo>
                  <a:lnTo>
                    <a:pt x="285" y="142"/>
                  </a:lnTo>
                  <a:lnTo>
                    <a:pt x="298" y="165"/>
                  </a:lnTo>
                  <a:lnTo>
                    <a:pt x="365" y="144"/>
                  </a:lnTo>
                  <a:lnTo>
                    <a:pt x="361" y="119"/>
                  </a:lnTo>
                  <a:lnTo>
                    <a:pt x="342" y="87"/>
                  </a:lnTo>
                  <a:lnTo>
                    <a:pt x="332" y="83"/>
                  </a:lnTo>
                  <a:lnTo>
                    <a:pt x="321" y="85"/>
                  </a:lnTo>
                  <a:lnTo>
                    <a:pt x="323" y="91"/>
                  </a:lnTo>
                  <a:lnTo>
                    <a:pt x="338" y="93"/>
                  </a:lnTo>
                  <a:lnTo>
                    <a:pt x="344" y="123"/>
                  </a:lnTo>
                  <a:lnTo>
                    <a:pt x="317" y="134"/>
                  </a:lnTo>
                  <a:lnTo>
                    <a:pt x="279" y="110"/>
                  </a:lnTo>
                  <a:lnTo>
                    <a:pt x="266" y="83"/>
                  </a:lnTo>
                  <a:lnTo>
                    <a:pt x="249" y="76"/>
                  </a:lnTo>
                  <a:lnTo>
                    <a:pt x="249" y="83"/>
                  </a:lnTo>
                  <a:lnTo>
                    <a:pt x="232" y="68"/>
                  </a:lnTo>
                  <a:lnTo>
                    <a:pt x="245" y="49"/>
                  </a:lnTo>
                  <a:lnTo>
                    <a:pt x="256" y="32"/>
                  </a:lnTo>
                  <a:lnTo>
                    <a:pt x="235" y="0"/>
                  </a:lnTo>
                  <a:lnTo>
                    <a:pt x="199" y="26"/>
                  </a:lnTo>
                  <a:lnTo>
                    <a:pt x="78" y="57"/>
                  </a:lnTo>
                  <a:lnTo>
                    <a:pt x="0" y="74"/>
                  </a:lnTo>
                  <a:lnTo>
                    <a:pt x="0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769DA3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6" name="Freeform 1169"/>
            <p:cNvSpPr>
              <a:spLocks/>
            </p:cNvSpPr>
            <p:nvPr/>
          </p:nvSpPr>
          <p:spPr bwMode="auto">
            <a:xfrm>
              <a:off x="6074629" y="2986854"/>
              <a:ext cx="188052" cy="376441"/>
            </a:xfrm>
            <a:custGeom>
              <a:avLst/>
              <a:gdLst>
                <a:gd name="T0" fmla="*/ 28 w 177"/>
                <a:gd name="T1" fmla="*/ 139 h 339"/>
                <a:gd name="T2" fmla="*/ 36 w 177"/>
                <a:gd name="T3" fmla="*/ 200 h 339"/>
                <a:gd name="T4" fmla="*/ 82 w 177"/>
                <a:gd name="T5" fmla="*/ 339 h 339"/>
                <a:gd name="T6" fmla="*/ 160 w 177"/>
                <a:gd name="T7" fmla="*/ 322 h 339"/>
                <a:gd name="T8" fmla="*/ 154 w 177"/>
                <a:gd name="T9" fmla="*/ 124 h 339"/>
                <a:gd name="T10" fmla="*/ 175 w 177"/>
                <a:gd name="T11" fmla="*/ 86 h 339"/>
                <a:gd name="T12" fmla="*/ 177 w 177"/>
                <a:gd name="T13" fmla="*/ 0 h 339"/>
                <a:gd name="T14" fmla="*/ 0 w 177"/>
                <a:gd name="T15" fmla="*/ 42 h 339"/>
                <a:gd name="T16" fmla="*/ 28 w 177"/>
                <a:gd name="T17" fmla="*/ 139 h 339"/>
                <a:gd name="T18" fmla="*/ 28 w 177"/>
                <a:gd name="T19" fmla="*/ 1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339">
                  <a:moveTo>
                    <a:pt x="28" y="139"/>
                  </a:moveTo>
                  <a:lnTo>
                    <a:pt x="36" y="200"/>
                  </a:lnTo>
                  <a:lnTo>
                    <a:pt x="82" y="339"/>
                  </a:lnTo>
                  <a:lnTo>
                    <a:pt x="160" y="322"/>
                  </a:lnTo>
                  <a:lnTo>
                    <a:pt x="154" y="124"/>
                  </a:lnTo>
                  <a:lnTo>
                    <a:pt x="175" y="86"/>
                  </a:lnTo>
                  <a:lnTo>
                    <a:pt x="177" y="0"/>
                  </a:lnTo>
                  <a:lnTo>
                    <a:pt x="0" y="42"/>
                  </a:lnTo>
                  <a:lnTo>
                    <a:pt x="28" y="139"/>
                  </a:lnTo>
                  <a:lnTo>
                    <a:pt x="28" y="139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7" name="Freeform 1170"/>
            <p:cNvSpPr>
              <a:spLocks/>
            </p:cNvSpPr>
            <p:nvPr/>
          </p:nvSpPr>
          <p:spPr bwMode="auto">
            <a:xfrm>
              <a:off x="6239586" y="2933809"/>
              <a:ext cx="173205" cy="408952"/>
            </a:xfrm>
            <a:custGeom>
              <a:avLst/>
              <a:gdLst>
                <a:gd name="T0" fmla="*/ 0 w 163"/>
                <a:gd name="T1" fmla="*/ 173 h 371"/>
                <a:gd name="T2" fmla="*/ 21 w 163"/>
                <a:gd name="T3" fmla="*/ 135 h 371"/>
                <a:gd name="T4" fmla="*/ 23 w 163"/>
                <a:gd name="T5" fmla="*/ 49 h 371"/>
                <a:gd name="T6" fmla="*/ 21 w 163"/>
                <a:gd name="T7" fmla="*/ 17 h 371"/>
                <a:gd name="T8" fmla="*/ 53 w 163"/>
                <a:gd name="T9" fmla="*/ 0 h 371"/>
                <a:gd name="T10" fmla="*/ 127 w 163"/>
                <a:gd name="T11" fmla="*/ 232 h 371"/>
                <a:gd name="T12" fmla="*/ 163 w 163"/>
                <a:gd name="T13" fmla="*/ 281 h 371"/>
                <a:gd name="T14" fmla="*/ 163 w 163"/>
                <a:gd name="T15" fmla="*/ 314 h 371"/>
                <a:gd name="T16" fmla="*/ 127 w 163"/>
                <a:gd name="T17" fmla="*/ 340 h 371"/>
                <a:gd name="T18" fmla="*/ 6 w 163"/>
                <a:gd name="T19" fmla="*/ 371 h 371"/>
                <a:gd name="T20" fmla="*/ 0 w 163"/>
                <a:gd name="T21" fmla="*/ 173 h 371"/>
                <a:gd name="T22" fmla="*/ 0 w 163"/>
                <a:gd name="T23" fmla="*/ 173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3" h="371">
                  <a:moveTo>
                    <a:pt x="0" y="173"/>
                  </a:moveTo>
                  <a:lnTo>
                    <a:pt x="21" y="135"/>
                  </a:lnTo>
                  <a:lnTo>
                    <a:pt x="23" y="49"/>
                  </a:lnTo>
                  <a:lnTo>
                    <a:pt x="21" y="17"/>
                  </a:lnTo>
                  <a:lnTo>
                    <a:pt x="53" y="0"/>
                  </a:lnTo>
                  <a:lnTo>
                    <a:pt x="127" y="232"/>
                  </a:lnTo>
                  <a:lnTo>
                    <a:pt x="163" y="281"/>
                  </a:lnTo>
                  <a:lnTo>
                    <a:pt x="163" y="314"/>
                  </a:lnTo>
                  <a:lnTo>
                    <a:pt x="127" y="340"/>
                  </a:lnTo>
                  <a:lnTo>
                    <a:pt x="6" y="371"/>
                  </a:lnTo>
                  <a:lnTo>
                    <a:pt x="0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8" name="Freeform 1171"/>
            <p:cNvSpPr>
              <a:spLocks/>
            </p:cNvSpPr>
            <p:nvPr/>
          </p:nvSpPr>
          <p:spPr bwMode="auto">
            <a:xfrm>
              <a:off x="6294021" y="2565926"/>
              <a:ext cx="425590" cy="677593"/>
            </a:xfrm>
            <a:custGeom>
              <a:avLst/>
              <a:gdLst>
                <a:gd name="T0" fmla="*/ 0 w 399"/>
                <a:gd name="T1" fmla="*/ 329 h 610"/>
                <a:gd name="T2" fmla="*/ 23 w 399"/>
                <a:gd name="T3" fmla="*/ 331 h 610"/>
                <a:gd name="T4" fmla="*/ 25 w 399"/>
                <a:gd name="T5" fmla="*/ 291 h 610"/>
                <a:gd name="T6" fmla="*/ 53 w 399"/>
                <a:gd name="T7" fmla="*/ 236 h 610"/>
                <a:gd name="T8" fmla="*/ 40 w 399"/>
                <a:gd name="T9" fmla="*/ 196 h 610"/>
                <a:gd name="T10" fmla="*/ 97 w 399"/>
                <a:gd name="T11" fmla="*/ 4 h 610"/>
                <a:gd name="T12" fmla="*/ 110 w 399"/>
                <a:gd name="T13" fmla="*/ 4 h 610"/>
                <a:gd name="T14" fmla="*/ 114 w 399"/>
                <a:gd name="T15" fmla="*/ 29 h 610"/>
                <a:gd name="T16" fmla="*/ 171 w 399"/>
                <a:gd name="T17" fmla="*/ 8 h 610"/>
                <a:gd name="T18" fmla="*/ 173 w 399"/>
                <a:gd name="T19" fmla="*/ 0 h 610"/>
                <a:gd name="T20" fmla="*/ 219 w 399"/>
                <a:gd name="T21" fmla="*/ 10 h 610"/>
                <a:gd name="T22" fmla="*/ 293 w 399"/>
                <a:gd name="T23" fmla="*/ 198 h 610"/>
                <a:gd name="T24" fmla="*/ 327 w 399"/>
                <a:gd name="T25" fmla="*/ 200 h 610"/>
                <a:gd name="T26" fmla="*/ 390 w 399"/>
                <a:gd name="T27" fmla="*/ 270 h 610"/>
                <a:gd name="T28" fmla="*/ 380 w 399"/>
                <a:gd name="T29" fmla="*/ 283 h 610"/>
                <a:gd name="T30" fmla="*/ 399 w 399"/>
                <a:gd name="T31" fmla="*/ 283 h 610"/>
                <a:gd name="T32" fmla="*/ 386 w 399"/>
                <a:gd name="T33" fmla="*/ 318 h 610"/>
                <a:gd name="T34" fmla="*/ 356 w 399"/>
                <a:gd name="T35" fmla="*/ 340 h 610"/>
                <a:gd name="T36" fmla="*/ 322 w 399"/>
                <a:gd name="T37" fmla="*/ 357 h 610"/>
                <a:gd name="T38" fmla="*/ 318 w 399"/>
                <a:gd name="T39" fmla="*/ 380 h 610"/>
                <a:gd name="T40" fmla="*/ 299 w 399"/>
                <a:gd name="T41" fmla="*/ 359 h 610"/>
                <a:gd name="T42" fmla="*/ 268 w 399"/>
                <a:gd name="T43" fmla="*/ 384 h 610"/>
                <a:gd name="T44" fmla="*/ 253 w 399"/>
                <a:gd name="T45" fmla="*/ 384 h 610"/>
                <a:gd name="T46" fmla="*/ 240 w 399"/>
                <a:gd name="T47" fmla="*/ 369 h 610"/>
                <a:gd name="T48" fmla="*/ 232 w 399"/>
                <a:gd name="T49" fmla="*/ 443 h 610"/>
                <a:gd name="T50" fmla="*/ 204 w 399"/>
                <a:gd name="T51" fmla="*/ 454 h 610"/>
                <a:gd name="T52" fmla="*/ 190 w 399"/>
                <a:gd name="T53" fmla="*/ 483 h 610"/>
                <a:gd name="T54" fmla="*/ 173 w 399"/>
                <a:gd name="T55" fmla="*/ 483 h 610"/>
                <a:gd name="T56" fmla="*/ 133 w 399"/>
                <a:gd name="T57" fmla="*/ 527 h 610"/>
                <a:gd name="T58" fmla="*/ 131 w 399"/>
                <a:gd name="T59" fmla="*/ 561 h 610"/>
                <a:gd name="T60" fmla="*/ 122 w 399"/>
                <a:gd name="T61" fmla="*/ 574 h 610"/>
                <a:gd name="T62" fmla="*/ 110 w 399"/>
                <a:gd name="T63" fmla="*/ 610 h 610"/>
                <a:gd name="T64" fmla="*/ 74 w 399"/>
                <a:gd name="T65" fmla="*/ 561 h 610"/>
                <a:gd name="T66" fmla="*/ 0 w 399"/>
                <a:gd name="T67" fmla="*/ 329 h 610"/>
                <a:gd name="T68" fmla="*/ 0 w 399"/>
                <a:gd name="T69" fmla="*/ 329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9" h="610">
                  <a:moveTo>
                    <a:pt x="0" y="329"/>
                  </a:moveTo>
                  <a:lnTo>
                    <a:pt x="23" y="331"/>
                  </a:lnTo>
                  <a:lnTo>
                    <a:pt x="25" y="291"/>
                  </a:lnTo>
                  <a:lnTo>
                    <a:pt x="53" y="236"/>
                  </a:lnTo>
                  <a:lnTo>
                    <a:pt x="40" y="196"/>
                  </a:lnTo>
                  <a:lnTo>
                    <a:pt x="97" y="4"/>
                  </a:lnTo>
                  <a:lnTo>
                    <a:pt x="110" y="4"/>
                  </a:lnTo>
                  <a:lnTo>
                    <a:pt x="114" y="29"/>
                  </a:lnTo>
                  <a:lnTo>
                    <a:pt x="171" y="8"/>
                  </a:lnTo>
                  <a:lnTo>
                    <a:pt x="173" y="0"/>
                  </a:lnTo>
                  <a:lnTo>
                    <a:pt x="219" y="10"/>
                  </a:lnTo>
                  <a:lnTo>
                    <a:pt x="293" y="198"/>
                  </a:lnTo>
                  <a:lnTo>
                    <a:pt x="327" y="200"/>
                  </a:lnTo>
                  <a:lnTo>
                    <a:pt x="390" y="270"/>
                  </a:lnTo>
                  <a:lnTo>
                    <a:pt x="380" y="283"/>
                  </a:lnTo>
                  <a:lnTo>
                    <a:pt x="399" y="283"/>
                  </a:lnTo>
                  <a:lnTo>
                    <a:pt x="386" y="318"/>
                  </a:lnTo>
                  <a:lnTo>
                    <a:pt x="356" y="340"/>
                  </a:lnTo>
                  <a:lnTo>
                    <a:pt x="322" y="357"/>
                  </a:lnTo>
                  <a:lnTo>
                    <a:pt x="318" y="380"/>
                  </a:lnTo>
                  <a:lnTo>
                    <a:pt x="299" y="359"/>
                  </a:lnTo>
                  <a:lnTo>
                    <a:pt x="268" y="384"/>
                  </a:lnTo>
                  <a:lnTo>
                    <a:pt x="253" y="384"/>
                  </a:lnTo>
                  <a:lnTo>
                    <a:pt x="240" y="369"/>
                  </a:lnTo>
                  <a:lnTo>
                    <a:pt x="232" y="443"/>
                  </a:lnTo>
                  <a:lnTo>
                    <a:pt x="204" y="454"/>
                  </a:lnTo>
                  <a:lnTo>
                    <a:pt x="190" y="483"/>
                  </a:lnTo>
                  <a:lnTo>
                    <a:pt x="173" y="483"/>
                  </a:lnTo>
                  <a:lnTo>
                    <a:pt x="133" y="527"/>
                  </a:lnTo>
                  <a:lnTo>
                    <a:pt x="131" y="561"/>
                  </a:lnTo>
                  <a:lnTo>
                    <a:pt x="122" y="574"/>
                  </a:lnTo>
                  <a:lnTo>
                    <a:pt x="110" y="610"/>
                  </a:lnTo>
                  <a:lnTo>
                    <a:pt x="74" y="561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BFBFBF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9" name="Freeform 58"/>
            <p:cNvSpPr>
              <a:spLocks/>
            </p:cNvSpPr>
            <p:nvPr/>
          </p:nvSpPr>
          <p:spPr bwMode="auto">
            <a:xfrm>
              <a:off x="5990500" y="3838978"/>
              <a:ext cx="118770" cy="207042"/>
            </a:xfrm>
            <a:custGeom>
              <a:avLst/>
              <a:gdLst>
                <a:gd name="T0" fmla="*/ 0 w 64"/>
                <a:gd name="T1" fmla="*/ 2147483646 h 107"/>
                <a:gd name="T2" fmla="*/ 2147483646 w 64"/>
                <a:gd name="T3" fmla="*/ 2147483646 h 107"/>
                <a:gd name="T4" fmla="*/ 2147483646 w 64"/>
                <a:gd name="T5" fmla="*/ 2147483646 h 107"/>
                <a:gd name="T6" fmla="*/ 2147483646 w 64"/>
                <a:gd name="T7" fmla="*/ 2147483646 h 107"/>
                <a:gd name="T8" fmla="*/ 2147483646 w 64"/>
                <a:gd name="T9" fmla="*/ 0 h 107"/>
                <a:gd name="T10" fmla="*/ 2147483646 w 64"/>
                <a:gd name="T11" fmla="*/ 0 h 107"/>
                <a:gd name="T12" fmla="*/ 2147483646 w 64"/>
                <a:gd name="T13" fmla="*/ 2147483646 h 107"/>
                <a:gd name="T14" fmla="*/ 2147483646 w 64"/>
                <a:gd name="T15" fmla="*/ 2147483646 h 107"/>
                <a:gd name="T16" fmla="*/ 2147483646 w 64"/>
                <a:gd name="T17" fmla="*/ 2147483646 h 107"/>
                <a:gd name="T18" fmla="*/ 2147483646 w 64"/>
                <a:gd name="T19" fmla="*/ 2147483646 h 107"/>
                <a:gd name="T20" fmla="*/ 2147483646 w 64"/>
                <a:gd name="T21" fmla="*/ 2147483646 h 107"/>
                <a:gd name="T22" fmla="*/ 2147483646 w 64"/>
                <a:gd name="T23" fmla="*/ 2147483646 h 107"/>
                <a:gd name="T24" fmla="*/ 2147483646 w 64"/>
                <a:gd name="T25" fmla="*/ 2147483646 h 107"/>
                <a:gd name="T26" fmla="*/ 2147483646 w 64"/>
                <a:gd name="T27" fmla="*/ 2147483646 h 107"/>
                <a:gd name="T28" fmla="*/ 2147483646 w 64"/>
                <a:gd name="T29" fmla="*/ 2147483646 h 107"/>
                <a:gd name="T30" fmla="*/ 2147483646 w 64"/>
                <a:gd name="T31" fmla="*/ 2147483646 h 107"/>
                <a:gd name="T32" fmla="*/ 2147483646 w 64"/>
                <a:gd name="T33" fmla="*/ 2147483646 h 107"/>
                <a:gd name="T34" fmla="*/ 2147483646 w 64"/>
                <a:gd name="T35" fmla="*/ 2147483646 h 107"/>
                <a:gd name="T36" fmla="*/ 2147483646 w 64"/>
                <a:gd name="T37" fmla="*/ 2147483646 h 107"/>
                <a:gd name="T38" fmla="*/ 2147483646 w 64"/>
                <a:gd name="T39" fmla="*/ 2147483646 h 107"/>
                <a:gd name="T40" fmla="*/ 2147483646 w 64"/>
                <a:gd name="T41" fmla="*/ 2147483646 h 107"/>
                <a:gd name="T42" fmla="*/ 2147483646 w 64"/>
                <a:gd name="T43" fmla="*/ 2147483646 h 107"/>
                <a:gd name="T44" fmla="*/ 2147483646 w 64"/>
                <a:gd name="T45" fmla="*/ 2147483646 h 107"/>
                <a:gd name="T46" fmla="*/ 2147483646 w 64"/>
                <a:gd name="T47" fmla="*/ 2147483646 h 107"/>
                <a:gd name="T48" fmla="*/ 2147483646 w 64"/>
                <a:gd name="T49" fmla="*/ 2147483646 h 107"/>
                <a:gd name="T50" fmla="*/ 2147483646 w 64"/>
                <a:gd name="T51" fmla="*/ 2147483646 h 107"/>
                <a:gd name="T52" fmla="*/ 2147483646 w 64"/>
                <a:gd name="T53" fmla="*/ 2147483646 h 107"/>
                <a:gd name="T54" fmla="*/ 2147483646 w 64"/>
                <a:gd name="T55" fmla="*/ 2147483646 h 107"/>
                <a:gd name="T56" fmla="*/ 2147483646 w 64"/>
                <a:gd name="T57" fmla="*/ 2147483646 h 107"/>
                <a:gd name="T58" fmla="*/ 2147483646 w 64"/>
                <a:gd name="T59" fmla="*/ 2147483646 h 107"/>
                <a:gd name="T60" fmla="*/ 2147483646 w 64"/>
                <a:gd name="T61" fmla="*/ 2147483646 h 107"/>
                <a:gd name="T62" fmla="*/ 2147483646 w 64"/>
                <a:gd name="T63" fmla="*/ 2147483646 h 107"/>
                <a:gd name="T64" fmla="*/ 2147483646 w 64"/>
                <a:gd name="T65" fmla="*/ 2147483646 h 107"/>
                <a:gd name="T66" fmla="*/ 2147483646 w 64"/>
                <a:gd name="T67" fmla="*/ 2147483646 h 107"/>
                <a:gd name="T68" fmla="*/ 2147483646 w 64"/>
                <a:gd name="T69" fmla="*/ 2147483646 h 107"/>
                <a:gd name="T70" fmla="*/ 2147483646 w 64"/>
                <a:gd name="T71" fmla="*/ 2147483646 h 107"/>
                <a:gd name="T72" fmla="*/ 0 w 64"/>
                <a:gd name="T73" fmla="*/ 2147483646 h 10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4" h="107">
                  <a:moveTo>
                    <a:pt x="0" y="14"/>
                  </a:moveTo>
                  <a:lnTo>
                    <a:pt x="1" y="9"/>
                  </a:lnTo>
                  <a:lnTo>
                    <a:pt x="4" y="4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6" y="9"/>
                  </a:lnTo>
                  <a:lnTo>
                    <a:pt x="14" y="14"/>
                  </a:lnTo>
                  <a:lnTo>
                    <a:pt x="11" y="18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7" y="32"/>
                  </a:lnTo>
                  <a:lnTo>
                    <a:pt x="21" y="37"/>
                  </a:lnTo>
                  <a:lnTo>
                    <a:pt x="26" y="41"/>
                  </a:lnTo>
                  <a:lnTo>
                    <a:pt x="30" y="44"/>
                  </a:lnTo>
                  <a:lnTo>
                    <a:pt x="30" y="51"/>
                  </a:lnTo>
                  <a:lnTo>
                    <a:pt x="33" y="58"/>
                  </a:lnTo>
                  <a:lnTo>
                    <a:pt x="39" y="62"/>
                  </a:lnTo>
                  <a:lnTo>
                    <a:pt x="40" y="67"/>
                  </a:lnTo>
                  <a:lnTo>
                    <a:pt x="49" y="75"/>
                  </a:lnTo>
                  <a:lnTo>
                    <a:pt x="55" y="73"/>
                  </a:lnTo>
                  <a:lnTo>
                    <a:pt x="56" y="76"/>
                  </a:lnTo>
                  <a:lnTo>
                    <a:pt x="55" y="81"/>
                  </a:lnTo>
                  <a:lnTo>
                    <a:pt x="55" y="86"/>
                  </a:lnTo>
                  <a:lnTo>
                    <a:pt x="56" y="86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60" y="88"/>
                  </a:lnTo>
                  <a:lnTo>
                    <a:pt x="64" y="99"/>
                  </a:lnTo>
                  <a:lnTo>
                    <a:pt x="63" y="99"/>
                  </a:lnTo>
                  <a:lnTo>
                    <a:pt x="60" y="100"/>
                  </a:lnTo>
                  <a:lnTo>
                    <a:pt x="26" y="107"/>
                  </a:lnTo>
                  <a:lnTo>
                    <a:pt x="24" y="102"/>
                  </a:lnTo>
                  <a:lnTo>
                    <a:pt x="15" y="68"/>
                  </a:lnTo>
                  <a:lnTo>
                    <a:pt x="0" y="14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>
                <a:defRPr/>
              </a:pPr>
              <a:endParaRPr lang="en-US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10" name="Freeform 8"/>
            <p:cNvSpPr>
              <a:spLocks/>
            </p:cNvSpPr>
            <p:nvPr/>
          </p:nvSpPr>
          <p:spPr bwMode="auto">
            <a:xfrm>
              <a:off x="1859966" y="5428584"/>
              <a:ext cx="49487" cy="73577"/>
            </a:xfrm>
            <a:custGeom>
              <a:avLst/>
              <a:gdLst>
                <a:gd name="T0" fmla="*/ 0 w 44"/>
                <a:gd name="T1" fmla="*/ 64 h 64"/>
                <a:gd name="T2" fmla="*/ 0 w 44"/>
                <a:gd name="T3" fmla="*/ 45 h 64"/>
                <a:gd name="T4" fmla="*/ 25 w 44"/>
                <a:gd name="T5" fmla="*/ 0 h 64"/>
                <a:gd name="T6" fmla="*/ 44 w 44"/>
                <a:gd name="T7" fmla="*/ 13 h 64"/>
                <a:gd name="T8" fmla="*/ 23 w 44"/>
                <a:gd name="T9" fmla="*/ 64 h 64"/>
                <a:gd name="T10" fmla="*/ 0 w 44"/>
                <a:gd name="T11" fmla="*/ 64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1" name="Freeform 9"/>
            <p:cNvSpPr>
              <a:spLocks/>
            </p:cNvSpPr>
            <p:nvPr/>
          </p:nvSpPr>
          <p:spPr bwMode="auto">
            <a:xfrm>
              <a:off x="1930898" y="5363562"/>
              <a:ext cx="92377" cy="94111"/>
            </a:xfrm>
            <a:custGeom>
              <a:avLst/>
              <a:gdLst>
                <a:gd name="T0" fmla="*/ 18 w 83"/>
                <a:gd name="T1" fmla="*/ 9 h 81"/>
                <a:gd name="T2" fmla="*/ 0 w 83"/>
                <a:gd name="T3" fmla="*/ 48 h 81"/>
                <a:gd name="T4" fmla="*/ 32 w 83"/>
                <a:gd name="T5" fmla="*/ 74 h 81"/>
                <a:gd name="T6" fmla="*/ 69 w 83"/>
                <a:gd name="T7" fmla="*/ 81 h 81"/>
                <a:gd name="T8" fmla="*/ 83 w 83"/>
                <a:gd name="T9" fmla="*/ 49 h 81"/>
                <a:gd name="T10" fmla="*/ 74 w 83"/>
                <a:gd name="T11" fmla="*/ 0 h 81"/>
                <a:gd name="T12" fmla="*/ 18 w 83"/>
                <a:gd name="T13" fmla="*/ 9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3"/>
                <a:gd name="T22" fmla="*/ 0 h 81"/>
                <a:gd name="T23" fmla="*/ 83 w 83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3" h="81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2" name="Freeform 10"/>
            <p:cNvSpPr>
              <a:spLocks/>
            </p:cNvSpPr>
            <p:nvPr/>
          </p:nvSpPr>
          <p:spPr bwMode="auto">
            <a:xfrm>
              <a:off x="2016676" y="5428584"/>
              <a:ext cx="136913" cy="106088"/>
            </a:xfrm>
            <a:custGeom>
              <a:avLst/>
              <a:gdLst>
                <a:gd name="T0" fmla="*/ 0 w 123"/>
                <a:gd name="T1" fmla="*/ 32 h 91"/>
                <a:gd name="T2" fmla="*/ 84 w 123"/>
                <a:gd name="T3" fmla="*/ 0 h 91"/>
                <a:gd name="T4" fmla="*/ 100 w 123"/>
                <a:gd name="T5" fmla="*/ 39 h 91"/>
                <a:gd name="T6" fmla="*/ 116 w 123"/>
                <a:gd name="T7" fmla="*/ 48 h 91"/>
                <a:gd name="T8" fmla="*/ 123 w 123"/>
                <a:gd name="T9" fmla="*/ 80 h 91"/>
                <a:gd name="T10" fmla="*/ 81 w 123"/>
                <a:gd name="T11" fmla="*/ 85 h 91"/>
                <a:gd name="T12" fmla="*/ 51 w 123"/>
                <a:gd name="T13" fmla="*/ 91 h 91"/>
                <a:gd name="T14" fmla="*/ 0 w 123"/>
                <a:gd name="T15" fmla="*/ 32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3"/>
                <a:gd name="T25" fmla="*/ 0 h 91"/>
                <a:gd name="T26" fmla="*/ 123 w 123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3" h="91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3" name="Freeform 11"/>
            <p:cNvSpPr>
              <a:spLocks/>
            </p:cNvSpPr>
            <p:nvPr/>
          </p:nvSpPr>
          <p:spPr bwMode="auto">
            <a:xfrm>
              <a:off x="2158540" y="5509005"/>
              <a:ext cx="108872" cy="56466"/>
            </a:xfrm>
            <a:custGeom>
              <a:avLst/>
              <a:gdLst>
                <a:gd name="T0" fmla="*/ 15 w 98"/>
                <a:gd name="T1" fmla="*/ 2 h 48"/>
                <a:gd name="T2" fmla="*/ 0 w 98"/>
                <a:gd name="T3" fmla="*/ 45 h 48"/>
                <a:gd name="T4" fmla="*/ 26 w 98"/>
                <a:gd name="T5" fmla="*/ 48 h 48"/>
                <a:gd name="T6" fmla="*/ 42 w 98"/>
                <a:gd name="T7" fmla="*/ 38 h 48"/>
                <a:gd name="T8" fmla="*/ 72 w 98"/>
                <a:gd name="T9" fmla="*/ 39 h 48"/>
                <a:gd name="T10" fmla="*/ 98 w 98"/>
                <a:gd name="T11" fmla="*/ 20 h 48"/>
                <a:gd name="T12" fmla="*/ 81 w 98"/>
                <a:gd name="T13" fmla="*/ 13 h 48"/>
                <a:gd name="T14" fmla="*/ 68 w 98"/>
                <a:gd name="T15" fmla="*/ 0 h 48"/>
                <a:gd name="T16" fmla="*/ 15 w 98"/>
                <a:gd name="T17" fmla="*/ 2 h 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8"/>
                <a:gd name="T28" fmla="*/ 0 h 48"/>
                <a:gd name="T29" fmla="*/ 98 w 98"/>
                <a:gd name="T30" fmla="*/ 48 h 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8" h="48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4" name="Freeform 12"/>
            <p:cNvSpPr>
              <a:spLocks/>
            </p:cNvSpPr>
            <p:nvPr/>
          </p:nvSpPr>
          <p:spPr bwMode="auto">
            <a:xfrm>
              <a:off x="2189881" y="5587716"/>
              <a:ext cx="44539" cy="41066"/>
            </a:xfrm>
            <a:custGeom>
              <a:avLst/>
              <a:gdLst>
                <a:gd name="T0" fmla="*/ 35 w 40"/>
                <a:gd name="T1" fmla="*/ 0 h 35"/>
                <a:gd name="T2" fmla="*/ 0 w 40"/>
                <a:gd name="T3" fmla="*/ 3 h 35"/>
                <a:gd name="T4" fmla="*/ 6 w 40"/>
                <a:gd name="T5" fmla="*/ 35 h 35"/>
                <a:gd name="T6" fmla="*/ 40 w 40"/>
                <a:gd name="T7" fmla="*/ 27 h 35"/>
                <a:gd name="T8" fmla="*/ 35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5" name="Freeform 13"/>
            <p:cNvSpPr>
              <a:spLocks/>
            </p:cNvSpPr>
            <p:nvPr/>
          </p:nvSpPr>
          <p:spPr bwMode="auto">
            <a:xfrm>
              <a:off x="2239369" y="5632204"/>
              <a:ext cx="29693" cy="39355"/>
            </a:xfrm>
            <a:custGeom>
              <a:avLst/>
              <a:gdLst>
                <a:gd name="T0" fmla="*/ 0 w 27"/>
                <a:gd name="T1" fmla="*/ 13 h 34"/>
                <a:gd name="T2" fmla="*/ 27 w 27"/>
                <a:gd name="T3" fmla="*/ 0 h 34"/>
                <a:gd name="T4" fmla="*/ 27 w 27"/>
                <a:gd name="T5" fmla="*/ 30 h 34"/>
                <a:gd name="T6" fmla="*/ 9 w 27"/>
                <a:gd name="T7" fmla="*/ 34 h 34"/>
                <a:gd name="T8" fmla="*/ 0 w 27"/>
                <a:gd name="T9" fmla="*/ 13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34"/>
                <a:gd name="T17" fmla="*/ 27 w 27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34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6" name="Freeform 14"/>
            <p:cNvSpPr>
              <a:spLocks/>
            </p:cNvSpPr>
            <p:nvPr/>
          </p:nvSpPr>
          <p:spPr bwMode="auto">
            <a:xfrm>
              <a:off x="2315249" y="5651026"/>
              <a:ext cx="184752" cy="229287"/>
            </a:xfrm>
            <a:custGeom>
              <a:avLst/>
              <a:gdLst>
                <a:gd name="T0" fmla="*/ 28 w 167"/>
                <a:gd name="T1" fmla="*/ 0 h 197"/>
                <a:gd name="T2" fmla="*/ 0 w 167"/>
                <a:gd name="T3" fmla="*/ 75 h 197"/>
                <a:gd name="T4" fmla="*/ 20 w 167"/>
                <a:gd name="T5" fmla="*/ 112 h 197"/>
                <a:gd name="T6" fmla="*/ 20 w 167"/>
                <a:gd name="T7" fmla="*/ 179 h 197"/>
                <a:gd name="T8" fmla="*/ 60 w 167"/>
                <a:gd name="T9" fmla="*/ 197 h 197"/>
                <a:gd name="T10" fmla="*/ 78 w 167"/>
                <a:gd name="T11" fmla="*/ 158 h 197"/>
                <a:gd name="T12" fmla="*/ 129 w 167"/>
                <a:gd name="T13" fmla="*/ 149 h 197"/>
                <a:gd name="T14" fmla="*/ 167 w 167"/>
                <a:gd name="T15" fmla="*/ 106 h 197"/>
                <a:gd name="T16" fmla="*/ 127 w 167"/>
                <a:gd name="T17" fmla="*/ 39 h 197"/>
                <a:gd name="T18" fmla="*/ 28 w 167"/>
                <a:gd name="T19" fmla="*/ 0 h 1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7"/>
                <a:gd name="T31" fmla="*/ 0 h 197"/>
                <a:gd name="T32" fmla="*/ 167 w 167"/>
                <a:gd name="T33" fmla="*/ 197 h 1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7" h="197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7" name="Freeform 15"/>
            <p:cNvSpPr>
              <a:spLocks/>
            </p:cNvSpPr>
            <p:nvPr/>
          </p:nvSpPr>
          <p:spPr bwMode="auto">
            <a:xfrm>
              <a:off x="2249266" y="5543228"/>
              <a:ext cx="102274" cy="90687"/>
            </a:xfrm>
            <a:custGeom>
              <a:avLst/>
              <a:gdLst>
                <a:gd name="T0" fmla="*/ 19 w 92"/>
                <a:gd name="T1" fmla="*/ 0 h 77"/>
                <a:gd name="T2" fmla="*/ 0 w 92"/>
                <a:gd name="T3" fmla="*/ 23 h 77"/>
                <a:gd name="T4" fmla="*/ 8 w 92"/>
                <a:gd name="T5" fmla="*/ 41 h 77"/>
                <a:gd name="T6" fmla="*/ 25 w 92"/>
                <a:gd name="T7" fmla="*/ 47 h 77"/>
                <a:gd name="T8" fmla="*/ 43 w 92"/>
                <a:gd name="T9" fmla="*/ 77 h 77"/>
                <a:gd name="T10" fmla="*/ 91 w 92"/>
                <a:gd name="T11" fmla="*/ 65 h 77"/>
                <a:gd name="T12" fmla="*/ 92 w 92"/>
                <a:gd name="T13" fmla="*/ 33 h 77"/>
                <a:gd name="T14" fmla="*/ 57 w 92"/>
                <a:gd name="T15" fmla="*/ 6 h 77"/>
                <a:gd name="T16" fmla="*/ 19 w 92"/>
                <a:gd name="T17" fmla="*/ 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77"/>
                <a:gd name="T29" fmla="*/ 92 w 92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77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6350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noAutofit/>
            </a:bodyPr>
            <a:lstStyle/>
            <a:p>
              <a:pPr eaLnBrk="1" hangingPunct="1">
                <a:defRPr/>
              </a:pPr>
              <a:endParaRPr lang="en-US">
                <a:solidFill>
                  <a:srgbClr val="E6D7E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806F799-E1C9-DF42-AE13-F386DF5F2E0C}"/>
                </a:ext>
              </a:extLst>
            </p:cNvPr>
            <p:cNvGrpSpPr/>
            <p:nvPr/>
          </p:nvGrpSpPr>
          <p:grpSpPr>
            <a:xfrm>
              <a:off x="879130" y="2494159"/>
              <a:ext cx="5870753" cy="3429030"/>
              <a:chOff x="1821466" y="2615379"/>
              <a:chExt cx="5649247" cy="3181350"/>
            </a:xfrm>
          </p:grpSpPr>
          <p:sp>
            <p:nvSpPr>
              <p:cNvPr id="154" name="TextBox 143"/>
              <p:cNvSpPr txBox="1">
                <a:spLocks noChangeArrowheads="1"/>
              </p:cNvSpPr>
              <p:nvPr/>
            </p:nvSpPr>
            <p:spPr bwMode="auto">
              <a:xfrm>
                <a:off x="7123051" y="3129729"/>
                <a:ext cx="347662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NH</a:t>
                </a:r>
              </a:p>
            </p:txBody>
          </p:sp>
          <p:sp>
            <p:nvSpPr>
              <p:cNvPr id="155" name="TextBox 142"/>
              <p:cNvSpPr txBox="1">
                <a:spLocks noChangeArrowheads="1"/>
              </p:cNvSpPr>
              <p:nvPr/>
            </p:nvSpPr>
            <p:spPr bwMode="auto">
              <a:xfrm>
                <a:off x="6711888" y="2883666"/>
                <a:ext cx="319088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no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Georgia" charset="0"/>
                    <a:ea typeface="ＭＳ Ｐゴシック" charset="-128"/>
                    <a:cs typeface="MS PGothic" charset="-128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VT*</a:t>
                </a:r>
              </a:p>
            </p:txBody>
          </p:sp>
          <p:sp>
            <p:nvSpPr>
              <p:cNvPr id="218" name="TextBox 102"/>
              <p:cNvSpPr txBox="1">
                <a:spLocks noChangeArrowheads="1"/>
              </p:cNvSpPr>
              <p:nvPr/>
            </p:nvSpPr>
            <p:spPr bwMode="auto">
              <a:xfrm>
                <a:off x="5794397" y="3842517"/>
                <a:ext cx="3444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OH*</a:t>
                </a:r>
              </a:p>
            </p:txBody>
          </p:sp>
          <p:sp>
            <p:nvSpPr>
              <p:cNvPr id="219" name="TextBox 103"/>
              <p:cNvSpPr txBox="1">
                <a:spLocks noChangeArrowheads="1"/>
              </p:cNvSpPr>
              <p:nvPr/>
            </p:nvSpPr>
            <p:spPr bwMode="auto">
              <a:xfrm>
                <a:off x="6074573" y="4033605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WV</a:t>
                </a:r>
              </a:p>
            </p:txBody>
          </p:sp>
          <p:sp>
            <p:nvSpPr>
              <p:cNvPr id="220" name="TextBox 104"/>
              <p:cNvSpPr txBox="1">
                <a:spLocks noChangeArrowheads="1"/>
              </p:cNvSpPr>
              <p:nvPr/>
            </p:nvSpPr>
            <p:spPr bwMode="auto">
              <a:xfrm>
                <a:off x="6361588" y="4112848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VA</a:t>
                </a:r>
              </a:p>
            </p:txBody>
          </p:sp>
          <p:sp>
            <p:nvSpPr>
              <p:cNvPr id="221" name="TextBox 105"/>
              <p:cNvSpPr txBox="1">
                <a:spLocks noChangeArrowheads="1"/>
              </p:cNvSpPr>
              <p:nvPr/>
            </p:nvSpPr>
            <p:spPr bwMode="auto">
              <a:xfrm>
                <a:off x="6362326" y="3621289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PA</a:t>
                </a:r>
              </a:p>
            </p:txBody>
          </p:sp>
          <p:sp>
            <p:nvSpPr>
              <p:cNvPr id="222" name="TextBox 106"/>
              <p:cNvSpPr txBox="1">
                <a:spLocks noChangeArrowheads="1"/>
              </p:cNvSpPr>
              <p:nvPr/>
            </p:nvSpPr>
            <p:spPr bwMode="auto">
              <a:xfrm>
                <a:off x="6545992" y="3344227"/>
                <a:ext cx="32699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NY*</a:t>
                </a:r>
              </a:p>
            </p:txBody>
          </p:sp>
          <p:sp>
            <p:nvSpPr>
              <p:cNvPr id="223" name="TextBox 107"/>
              <p:cNvSpPr txBox="1">
                <a:spLocks noChangeArrowheads="1"/>
              </p:cNvSpPr>
              <p:nvPr/>
            </p:nvSpPr>
            <p:spPr bwMode="auto">
              <a:xfrm>
                <a:off x="7055812" y="2807467"/>
                <a:ext cx="34603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ME</a:t>
                </a:r>
              </a:p>
            </p:txBody>
          </p:sp>
          <p:sp>
            <p:nvSpPr>
              <p:cNvPr id="224" name="TextBox 108"/>
              <p:cNvSpPr txBox="1">
                <a:spLocks noChangeArrowheads="1"/>
              </p:cNvSpPr>
              <p:nvPr/>
            </p:nvSpPr>
            <p:spPr bwMode="auto">
              <a:xfrm>
                <a:off x="6267015" y="4412720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NC*</a:t>
                </a:r>
              </a:p>
            </p:txBody>
          </p:sp>
          <p:sp>
            <p:nvSpPr>
              <p:cNvPr id="225" name="TextBox 109"/>
              <p:cNvSpPr txBox="1">
                <a:spLocks noChangeArrowheads="1"/>
              </p:cNvSpPr>
              <p:nvPr/>
            </p:nvSpPr>
            <p:spPr bwMode="auto">
              <a:xfrm>
                <a:off x="6208456" y="4668473"/>
                <a:ext cx="32643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SC</a:t>
                </a:r>
              </a:p>
            </p:txBody>
          </p:sp>
          <p:sp>
            <p:nvSpPr>
              <p:cNvPr id="226" name="TextBox 110"/>
              <p:cNvSpPr txBox="1">
                <a:spLocks noChangeArrowheads="1"/>
              </p:cNvSpPr>
              <p:nvPr/>
            </p:nvSpPr>
            <p:spPr bwMode="auto">
              <a:xfrm>
                <a:off x="5916106" y="4883917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GA</a:t>
                </a:r>
              </a:p>
            </p:txBody>
          </p:sp>
          <p:sp>
            <p:nvSpPr>
              <p:cNvPr id="227" name="TextBox 111"/>
              <p:cNvSpPr txBox="1">
                <a:spLocks noChangeArrowheads="1"/>
              </p:cNvSpPr>
              <p:nvPr/>
            </p:nvSpPr>
            <p:spPr bwMode="auto">
              <a:xfrm>
                <a:off x="5552607" y="4471167"/>
                <a:ext cx="326991" cy="2143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TN*</a:t>
                </a:r>
              </a:p>
            </p:txBody>
          </p:sp>
          <p:sp>
            <p:nvSpPr>
              <p:cNvPr id="228" name="TextBox 112"/>
              <p:cNvSpPr txBox="1">
                <a:spLocks noChangeArrowheads="1"/>
              </p:cNvSpPr>
              <p:nvPr/>
            </p:nvSpPr>
            <p:spPr bwMode="auto">
              <a:xfrm>
                <a:off x="5687329" y="4207304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KY</a:t>
                </a:r>
              </a:p>
            </p:txBody>
          </p:sp>
          <p:sp>
            <p:nvSpPr>
              <p:cNvPr id="229" name="TextBox 113"/>
              <p:cNvSpPr txBox="1">
                <a:spLocks noChangeArrowheads="1"/>
              </p:cNvSpPr>
              <p:nvPr/>
            </p:nvSpPr>
            <p:spPr bwMode="auto">
              <a:xfrm>
                <a:off x="5469850" y="3904429"/>
                <a:ext cx="30318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IN*</a:t>
                </a:r>
              </a:p>
            </p:txBody>
          </p:sp>
          <p:sp>
            <p:nvSpPr>
              <p:cNvPr id="230" name="TextBox 114"/>
              <p:cNvSpPr txBox="1">
                <a:spLocks noChangeArrowheads="1"/>
              </p:cNvSpPr>
              <p:nvPr/>
            </p:nvSpPr>
            <p:spPr bwMode="auto">
              <a:xfrm>
                <a:off x="5608163" y="3467867"/>
                <a:ext cx="31905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MI*</a:t>
                </a:r>
              </a:p>
            </p:txBody>
          </p:sp>
          <p:sp>
            <p:nvSpPr>
              <p:cNvPr id="231" name="TextBox 115"/>
              <p:cNvSpPr txBox="1">
                <a:spLocks noChangeArrowheads="1"/>
              </p:cNvSpPr>
              <p:nvPr/>
            </p:nvSpPr>
            <p:spPr bwMode="auto">
              <a:xfrm>
                <a:off x="5065295" y="3302767"/>
                <a:ext cx="329287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WI*</a:t>
                </a:r>
              </a:p>
            </p:txBody>
          </p:sp>
          <p:sp>
            <p:nvSpPr>
              <p:cNvPr id="232" name="TextBox 116"/>
              <p:cNvSpPr txBox="1">
                <a:spLocks noChangeArrowheads="1"/>
              </p:cNvSpPr>
              <p:nvPr/>
            </p:nvSpPr>
            <p:spPr bwMode="auto">
              <a:xfrm>
                <a:off x="4590683" y="3093217"/>
                <a:ext cx="357150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MN</a:t>
                </a:r>
              </a:p>
            </p:txBody>
          </p:sp>
          <p:sp>
            <p:nvSpPr>
              <p:cNvPr id="233" name="TextBox 117"/>
              <p:cNvSpPr txBox="1">
                <a:spLocks noChangeArrowheads="1"/>
              </p:cNvSpPr>
              <p:nvPr/>
            </p:nvSpPr>
            <p:spPr bwMode="auto">
              <a:xfrm>
                <a:off x="5139469" y="3904429"/>
                <a:ext cx="28730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IL*</a:t>
                </a:r>
              </a:p>
            </p:txBody>
          </p:sp>
          <p:sp>
            <p:nvSpPr>
              <p:cNvPr id="234" name="TextBox 118"/>
              <p:cNvSpPr txBox="1">
                <a:spLocks noChangeArrowheads="1"/>
              </p:cNvSpPr>
              <p:nvPr/>
            </p:nvSpPr>
            <p:spPr bwMode="auto">
              <a:xfrm>
                <a:off x="4841495" y="5127540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LA*</a:t>
                </a:r>
              </a:p>
            </p:txBody>
          </p:sp>
          <p:sp>
            <p:nvSpPr>
              <p:cNvPr id="235" name="TextBox 119"/>
              <p:cNvSpPr txBox="1">
                <a:spLocks noChangeArrowheads="1"/>
              </p:cNvSpPr>
              <p:nvPr/>
            </p:nvSpPr>
            <p:spPr bwMode="auto">
              <a:xfrm>
                <a:off x="4100195" y="5087117"/>
                <a:ext cx="32573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TX</a:t>
                </a:r>
              </a:p>
            </p:txBody>
          </p:sp>
          <p:sp>
            <p:nvSpPr>
              <p:cNvPr id="236" name="TextBox 120"/>
              <p:cNvSpPr txBox="1">
                <a:spLocks noChangeArrowheads="1"/>
              </p:cNvSpPr>
              <p:nvPr/>
            </p:nvSpPr>
            <p:spPr bwMode="auto">
              <a:xfrm>
                <a:off x="4301787" y="4556892"/>
                <a:ext cx="33651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OK</a:t>
                </a:r>
              </a:p>
            </p:txBody>
          </p:sp>
          <p:sp>
            <p:nvSpPr>
              <p:cNvPr id="237" name="TextBox 121"/>
              <p:cNvSpPr txBox="1">
                <a:spLocks noChangeArrowheads="1"/>
              </p:cNvSpPr>
              <p:nvPr/>
            </p:nvSpPr>
            <p:spPr bwMode="auto">
              <a:xfrm>
                <a:off x="2650959" y="3280542"/>
                <a:ext cx="30689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ID</a:t>
                </a:r>
              </a:p>
            </p:txBody>
          </p:sp>
          <p:sp>
            <p:nvSpPr>
              <p:cNvPr id="238" name="TextBox 122"/>
              <p:cNvSpPr txBox="1">
                <a:spLocks noChangeArrowheads="1"/>
              </p:cNvSpPr>
              <p:nvPr/>
            </p:nvSpPr>
            <p:spPr bwMode="auto">
              <a:xfrm>
                <a:off x="2213423" y="3780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NV</a:t>
                </a:r>
              </a:p>
            </p:txBody>
          </p:sp>
          <p:sp>
            <p:nvSpPr>
              <p:cNvPr id="239" name="TextBox 123"/>
              <p:cNvSpPr txBox="1">
                <a:spLocks noChangeArrowheads="1"/>
              </p:cNvSpPr>
              <p:nvPr/>
            </p:nvSpPr>
            <p:spPr bwMode="auto">
              <a:xfrm>
                <a:off x="2006502" y="3096840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OR*</a:t>
                </a:r>
              </a:p>
            </p:txBody>
          </p:sp>
          <p:sp>
            <p:nvSpPr>
              <p:cNvPr id="240" name="TextBox 124"/>
              <p:cNvSpPr txBox="1">
                <a:spLocks noChangeArrowheads="1"/>
              </p:cNvSpPr>
              <p:nvPr/>
            </p:nvSpPr>
            <p:spPr bwMode="auto">
              <a:xfrm>
                <a:off x="2169997" y="2615379"/>
                <a:ext cx="36420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WA*</a:t>
                </a:r>
              </a:p>
            </p:txBody>
          </p:sp>
          <p:sp>
            <p:nvSpPr>
              <p:cNvPr id="241" name="TextBox 125"/>
              <p:cNvSpPr txBox="1">
                <a:spLocks noChangeArrowheads="1"/>
              </p:cNvSpPr>
              <p:nvPr/>
            </p:nvSpPr>
            <p:spPr bwMode="auto">
              <a:xfrm>
                <a:off x="1821466" y="4074288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CA*</a:t>
                </a:r>
              </a:p>
            </p:txBody>
          </p:sp>
          <p:sp>
            <p:nvSpPr>
              <p:cNvPr id="242" name="TextBox 126"/>
              <p:cNvSpPr txBox="1">
                <a:spLocks noChangeArrowheads="1"/>
              </p:cNvSpPr>
              <p:nvPr/>
            </p:nvSpPr>
            <p:spPr bwMode="auto">
              <a:xfrm>
                <a:off x="2659935" y="4548946"/>
                <a:ext cx="32507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AZ</a:t>
                </a:r>
              </a:p>
            </p:txBody>
          </p:sp>
          <p:sp>
            <p:nvSpPr>
              <p:cNvPr id="243" name="TextBox 127"/>
              <p:cNvSpPr txBox="1">
                <a:spLocks noChangeArrowheads="1"/>
              </p:cNvSpPr>
              <p:nvPr/>
            </p:nvSpPr>
            <p:spPr bwMode="auto">
              <a:xfrm>
                <a:off x="3263520" y="4647379"/>
                <a:ext cx="357151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NM*</a:t>
                </a:r>
              </a:p>
            </p:txBody>
          </p:sp>
          <p:sp>
            <p:nvSpPr>
              <p:cNvPr id="244" name="TextBox 128"/>
              <p:cNvSpPr txBox="1">
                <a:spLocks noChangeArrowheads="1"/>
              </p:cNvSpPr>
              <p:nvPr/>
            </p:nvSpPr>
            <p:spPr bwMode="auto">
              <a:xfrm>
                <a:off x="3417416" y="4034604"/>
                <a:ext cx="338554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CO*</a:t>
                </a:r>
              </a:p>
            </p:txBody>
          </p:sp>
          <p:sp>
            <p:nvSpPr>
              <p:cNvPr id="245" name="TextBox 129"/>
              <p:cNvSpPr txBox="1">
                <a:spLocks noChangeArrowheads="1"/>
              </p:cNvSpPr>
              <p:nvPr/>
            </p:nvSpPr>
            <p:spPr bwMode="auto">
              <a:xfrm>
                <a:off x="3266845" y="3467867"/>
                <a:ext cx="353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WY</a:t>
                </a:r>
              </a:p>
            </p:txBody>
          </p:sp>
          <p:sp>
            <p:nvSpPr>
              <p:cNvPr id="246" name="TextBox 130"/>
              <p:cNvSpPr txBox="1">
                <a:spLocks noChangeArrowheads="1"/>
              </p:cNvSpPr>
              <p:nvPr/>
            </p:nvSpPr>
            <p:spPr bwMode="auto">
              <a:xfrm>
                <a:off x="3187478" y="2875729"/>
                <a:ext cx="34286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MT</a:t>
                </a:r>
              </a:p>
            </p:txBody>
          </p:sp>
          <p:sp>
            <p:nvSpPr>
              <p:cNvPr id="247" name="TextBox 131"/>
              <p:cNvSpPr txBox="1">
                <a:spLocks noChangeArrowheads="1"/>
              </p:cNvSpPr>
              <p:nvPr/>
            </p:nvSpPr>
            <p:spPr bwMode="auto">
              <a:xfrm>
                <a:off x="4027178" y="2894779"/>
                <a:ext cx="341277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ND</a:t>
                </a:r>
              </a:p>
            </p:txBody>
          </p:sp>
          <p:sp>
            <p:nvSpPr>
              <p:cNvPr id="248" name="TextBox 132"/>
              <p:cNvSpPr txBox="1">
                <a:spLocks noChangeArrowheads="1"/>
              </p:cNvSpPr>
              <p:nvPr/>
            </p:nvSpPr>
            <p:spPr bwMode="auto">
              <a:xfrm>
                <a:off x="4027178" y="3290067"/>
                <a:ext cx="333845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SD</a:t>
                </a:r>
              </a:p>
            </p:txBody>
          </p:sp>
          <p:sp>
            <p:nvSpPr>
              <p:cNvPr id="249" name="TextBox 133"/>
              <p:cNvSpPr txBox="1">
                <a:spLocks noChangeArrowheads="1"/>
              </p:cNvSpPr>
              <p:nvPr/>
            </p:nvSpPr>
            <p:spPr bwMode="auto">
              <a:xfrm>
                <a:off x="4744654" y="3655192"/>
                <a:ext cx="300082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IA</a:t>
                </a:r>
              </a:p>
            </p:txBody>
          </p:sp>
          <p:sp>
            <p:nvSpPr>
              <p:cNvPr id="250" name="TextBox 134"/>
              <p:cNvSpPr txBox="1">
                <a:spLocks noChangeArrowheads="1"/>
              </p:cNvSpPr>
              <p:nvPr/>
            </p:nvSpPr>
            <p:spPr bwMode="auto">
              <a:xfrm>
                <a:off x="2773184" y="3885379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UT</a:t>
                </a:r>
              </a:p>
            </p:txBody>
          </p:sp>
          <p:sp>
            <p:nvSpPr>
              <p:cNvPr id="251" name="TextBox 135"/>
              <p:cNvSpPr txBox="1">
                <a:spLocks noChangeArrowheads="1"/>
              </p:cNvSpPr>
              <p:nvPr/>
            </p:nvSpPr>
            <p:spPr bwMode="auto">
              <a:xfrm>
                <a:off x="6236748" y="5466529"/>
                <a:ext cx="312906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FL</a:t>
                </a:r>
              </a:p>
            </p:txBody>
          </p:sp>
          <p:sp>
            <p:nvSpPr>
              <p:cNvPr id="252" name="TextBox 136"/>
              <p:cNvSpPr txBox="1">
                <a:spLocks noChangeArrowheads="1"/>
              </p:cNvSpPr>
              <p:nvPr/>
            </p:nvSpPr>
            <p:spPr bwMode="auto">
              <a:xfrm>
                <a:off x="4836719" y="4639442"/>
                <a:ext cx="325404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AR</a:t>
                </a:r>
              </a:p>
            </p:txBody>
          </p:sp>
          <p:sp>
            <p:nvSpPr>
              <p:cNvPr id="253" name="TextBox 137"/>
              <p:cNvSpPr txBox="1">
                <a:spLocks noChangeArrowheads="1"/>
              </p:cNvSpPr>
              <p:nvPr/>
            </p:nvSpPr>
            <p:spPr bwMode="auto">
              <a:xfrm>
                <a:off x="4798623" y="4155254"/>
                <a:ext cx="355563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MO</a:t>
                </a:r>
              </a:p>
            </p:txBody>
          </p:sp>
          <p:sp>
            <p:nvSpPr>
              <p:cNvPr id="254" name="TextBox 138"/>
              <p:cNvSpPr txBox="1">
                <a:spLocks noChangeArrowheads="1"/>
              </p:cNvSpPr>
              <p:nvPr/>
            </p:nvSpPr>
            <p:spPr bwMode="auto">
              <a:xfrm>
                <a:off x="5178799" y="4874392"/>
                <a:ext cx="341259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MS</a:t>
                </a:r>
              </a:p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en-US" altLang="en-US" sz="800" dirty="0">
                  <a:latin typeface="Verdana" panose="020B0604030504040204" pitchFamily="34" charset="0"/>
                  <a:ea typeface="Verdana" panose="020B0604030504040204" pitchFamily="34" charset="0"/>
                  <a:cs typeface="Verdana"/>
                </a:endParaRPr>
              </a:p>
            </p:txBody>
          </p:sp>
          <p:sp>
            <p:nvSpPr>
              <p:cNvPr id="255" name="TextBox 139"/>
              <p:cNvSpPr txBox="1">
                <a:spLocks noChangeArrowheads="1"/>
              </p:cNvSpPr>
              <p:nvPr/>
            </p:nvSpPr>
            <p:spPr bwMode="auto">
              <a:xfrm>
                <a:off x="5525623" y="4887092"/>
                <a:ext cx="315879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AL</a:t>
                </a:r>
              </a:p>
            </p:txBody>
          </p:sp>
          <p:sp>
            <p:nvSpPr>
              <p:cNvPr id="256" name="TextBox 140"/>
              <p:cNvSpPr txBox="1">
                <a:spLocks noChangeArrowheads="1"/>
              </p:cNvSpPr>
              <p:nvPr/>
            </p:nvSpPr>
            <p:spPr bwMode="auto">
              <a:xfrm>
                <a:off x="4128767" y="3717104"/>
                <a:ext cx="33016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NE</a:t>
                </a:r>
              </a:p>
            </p:txBody>
          </p:sp>
          <p:sp>
            <p:nvSpPr>
              <p:cNvPr id="257" name="TextBox 141"/>
              <p:cNvSpPr txBox="1">
                <a:spLocks noChangeArrowheads="1"/>
              </p:cNvSpPr>
              <p:nvPr/>
            </p:nvSpPr>
            <p:spPr bwMode="auto">
              <a:xfrm>
                <a:off x="4185911" y="4155254"/>
                <a:ext cx="32588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KS</a:t>
                </a:r>
              </a:p>
            </p:txBody>
          </p:sp>
          <p:sp>
            <p:nvSpPr>
              <p:cNvPr id="258" name="TextBox 153"/>
              <p:cNvSpPr txBox="1">
                <a:spLocks noChangeArrowheads="1"/>
              </p:cNvSpPr>
              <p:nvPr/>
            </p:nvSpPr>
            <p:spPr bwMode="auto">
              <a:xfrm>
                <a:off x="1945389" y="5141092"/>
                <a:ext cx="323816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AK</a:t>
                </a:r>
              </a:p>
            </p:txBody>
          </p:sp>
          <p:sp>
            <p:nvSpPr>
              <p:cNvPr id="158" name="TextBox 107"/>
              <p:cNvSpPr txBox="1">
                <a:spLocks noChangeArrowheads="1"/>
              </p:cNvSpPr>
              <p:nvPr/>
            </p:nvSpPr>
            <p:spPr bwMode="auto">
              <a:xfrm>
                <a:off x="2920937" y="5580829"/>
                <a:ext cx="307975" cy="215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noAutofit/>
              </a:bodyPr>
              <a:lstStyle>
                <a:lvl1pPr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005596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en-US" sz="800" dirty="0">
                    <a:latin typeface="Verdana" panose="020B0604030504040204" pitchFamily="34" charset="0"/>
                    <a:ea typeface="Verdana" panose="020B0604030504040204" pitchFamily="34" charset="0"/>
                    <a:cs typeface="Verdana"/>
                  </a:rPr>
                  <a:t>HI</a:t>
                </a:r>
              </a:p>
            </p:txBody>
          </p:sp>
        </p:grpSp>
        <p:sp>
          <p:nvSpPr>
            <p:cNvPr id="266" name="TextBox 138"/>
            <p:cNvSpPr txBox="1">
              <a:spLocks noChangeArrowheads="1"/>
            </p:cNvSpPr>
            <p:nvPr/>
          </p:nvSpPr>
          <p:spPr bwMode="auto">
            <a:xfrm>
              <a:off x="6351756" y="5280082"/>
              <a:ext cx="512593" cy="2402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MD*</a:t>
              </a:r>
            </a:p>
          </p:txBody>
        </p:sp>
        <p:sp>
          <p:nvSpPr>
            <p:cNvPr id="267" name="TextBox 138"/>
            <p:cNvSpPr txBox="1">
              <a:spLocks noChangeArrowheads="1"/>
            </p:cNvSpPr>
            <p:nvPr/>
          </p:nvSpPr>
          <p:spPr bwMode="auto">
            <a:xfrm>
              <a:off x="6351756" y="3887956"/>
              <a:ext cx="512593" cy="25095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MA*</a:t>
              </a:r>
            </a:p>
          </p:txBody>
        </p:sp>
        <p:sp>
          <p:nvSpPr>
            <p:cNvPr id="268" name="TextBox 138"/>
            <p:cNvSpPr txBox="1">
              <a:spLocks noChangeArrowheads="1"/>
            </p:cNvSpPr>
            <p:nvPr/>
          </p:nvSpPr>
          <p:spPr bwMode="auto">
            <a:xfrm>
              <a:off x="6351756" y="4167092"/>
              <a:ext cx="512593" cy="2491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RI*</a:t>
              </a:r>
            </a:p>
          </p:txBody>
        </p:sp>
        <p:sp>
          <p:nvSpPr>
            <p:cNvPr id="269" name="TextBox 138"/>
            <p:cNvSpPr txBox="1">
              <a:spLocks noChangeArrowheads="1"/>
            </p:cNvSpPr>
            <p:nvPr/>
          </p:nvSpPr>
          <p:spPr bwMode="auto">
            <a:xfrm>
              <a:off x="6351756" y="4444450"/>
              <a:ext cx="512593" cy="24917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CT*</a:t>
              </a:r>
            </a:p>
          </p:txBody>
        </p:sp>
        <p:sp>
          <p:nvSpPr>
            <p:cNvPr id="270" name="TextBox 138"/>
            <p:cNvSpPr txBox="1">
              <a:spLocks noChangeArrowheads="1"/>
            </p:cNvSpPr>
            <p:nvPr/>
          </p:nvSpPr>
          <p:spPr bwMode="auto">
            <a:xfrm>
              <a:off x="6351756" y="5548542"/>
              <a:ext cx="512593" cy="2509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DC*</a:t>
              </a:r>
            </a:p>
          </p:txBody>
        </p:sp>
        <p:sp>
          <p:nvSpPr>
            <p:cNvPr id="271" name="TextBox 138"/>
            <p:cNvSpPr txBox="1">
              <a:spLocks noChangeArrowheads="1"/>
            </p:cNvSpPr>
            <p:nvPr/>
          </p:nvSpPr>
          <p:spPr bwMode="auto">
            <a:xfrm>
              <a:off x="6351756" y="5000945"/>
              <a:ext cx="512593" cy="2509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DE*</a:t>
              </a:r>
            </a:p>
          </p:txBody>
        </p:sp>
        <p:sp>
          <p:nvSpPr>
            <p:cNvPr id="272" name="TextBox 271"/>
            <p:cNvSpPr txBox="1">
              <a:spLocks noChangeArrowheads="1"/>
            </p:cNvSpPr>
            <p:nvPr/>
          </p:nvSpPr>
          <p:spPr bwMode="auto">
            <a:xfrm>
              <a:off x="6351756" y="4721807"/>
              <a:ext cx="512593" cy="250957"/>
            </a:xfrm>
            <a:prstGeom prst="rect">
              <a:avLst/>
            </a:prstGeom>
            <a:solidFill>
              <a:srgbClr val="55797E"/>
            </a:solidFill>
            <a:ln>
              <a:noFill/>
            </a:ln>
          </p:spPr>
          <p:txBody>
            <a:bodyPr wrap="none">
              <a:noAutofit/>
            </a:bodyPr>
            <a:lstStyle>
              <a:lvl1pPr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5596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8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/>
                </a:rPr>
                <a:t> NJ* 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7" name="Text Placeholder 18"/>
          <p:cNvSpPr txBox="1">
            <a:spLocks/>
          </p:cNvSpPr>
          <p:nvPr/>
        </p:nvSpPr>
        <p:spPr bwMode="auto">
          <a:xfrm>
            <a:off x="404808" y="6422607"/>
            <a:ext cx="3043242" cy="34059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700" dirty="0">
                <a:latin typeface="+mj-lt"/>
                <a:cs typeface="Georgia"/>
              </a:rPr>
              <a:t>August </a:t>
            </a:r>
            <a:r>
              <a:rPr lang="en-US" sz="700" dirty="0" err="1">
                <a:latin typeface="+mj-lt"/>
                <a:cs typeface="Georgia"/>
              </a:rPr>
              <a:t>Gebheard-Koenigstein</a:t>
            </a:r>
            <a:r>
              <a:rPr lang="en-US" sz="700" dirty="0">
                <a:latin typeface="+mj-lt"/>
                <a:cs typeface="Georgia"/>
              </a:rPr>
              <a:t> | Slide last updated on: March 17, 2020</a:t>
            </a:r>
          </a:p>
        </p:txBody>
      </p:sp>
      <p:sp>
        <p:nvSpPr>
          <p:cNvPr id="128" name="Text Placeholder 18"/>
          <p:cNvSpPr txBox="1">
            <a:spLocks/>
          </p:cNvSpPr>
          <p:nvPr/>
        </p:nvSpPr>
        <p:spPr bwMode="auto">
          <a:xfrm>
            <a:off x="409946" y="6225289"/>
            <a:ext cx="8247721" cy="21591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bg2"/>
                </a:solidFill>
                <a:latin typeface="+mj-lt"/>
                <a:cs typeface="Georgia"/>
              </a:rPr>
              <a:t>Sources: American Enterprise Institute.</a:t>
            </a:r>
          </a:p>
        </p:txBody>
      </p:sp>
      <p:sp>
        <p:nvSpPr>
          <p:cNvPr id="126" name="Rectangle 14">
            <a:extLst>
              <a:ext uri="{FF2B5EF4-FFF2-40B4-BE49-F238E27FC236}">
                <a16:creationId xmlns:a16="http://schemas.microsoft.com/office/drawing/2014/main" id="{2D1B5491-4742-0743-B5CE-587E2B8FC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19" y="1708061"/>
            <a:ext cx="3767812" cy="224801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cs typeface="Verdana"/>
              </a:rPr>
              <a:t>AMERICAN ENTERPRISE INSTITUTE, AS OF 6:00PM, MARCH 17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BA556D-5146-3242-94D4-057C0155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s</a:t>
            </a:r>
            <a:r>
              <a:rPr lang="en-US" dirty="0">
                <a:latin typeface="+mj-lt"/>
              </a:rPr>
              <a:t>tates have implemented initiatives that halt various economic activities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10902" y="2673724"/>
            <a:ext cx="2046766" cy="2292935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All states have declared States of Emergencies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Three states (CT, NJ, NY) have recommended 8am-5pm curfews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Only four states (ID, MO, NE, TX) have “no public state-wide action” or “little public guidance”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21 states have implemented restrictions on out-of-state travel for state employees</a:t>
            </a:r>
          </a:p>
        </p:txBody>
      </p:sp>
      <p:sp>
        <p:nvSpPr>
          <p:cNvPr id="122" name="Rectangle 14">
            <a:extLst>
              <a:ext uri="{FF2B5EF4-FFF2-40B4-BE49-F238E27FC236}">
                <a16:creationId xmlns:a16="http://schemas.microsoft.com/office/drawing/2014/main" id="{B94512C0-77A9-3E42-B579-0736B355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20" y="1413827"/>
            <a:ext cx="6567506" cy="27699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defTabSz="8112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 defTabSz="811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8112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>
                <a:latin typeface="+mj-lt"/>
              </a:rPr>
              <a:t>Business-related state mitigation strategies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E6881B6-63C7-4048-B75D-9F9E8C78ACDA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4BB82142-75DD-4E9C-9F46-6ABF022A60D3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5" name="Picture 124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1D3ADD2A-7970-4F52-8B14-B960AF2851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300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major cities have also taken aggressive measures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" y="1424638"/>
            <a:ext cx="8162367" cy="94890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7962" y="1487610"/>
            <a:ext cx="822960" cy="8229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43584" y="1529758"/>
            <a:ext cx="68863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Localities across the country have announced new restrictions aimed at spreading the slow of the coronavirus, including scaling back non-essential city services, closing public buildings, and prohibiting certain activities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619" y="2516462"/>
            <a:ext cx="4984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Business-impacting locality mitigation strategies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300" y="5439521"/>
            <a:ext cx="8162367" cy="73087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1399" y="2968290"/>
            <a:ext cx="5619045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200" dirty="0"/>
              <a:t>San Francisco legally directed inhabitants to shelter in place for three weeks, only allowing them to leave their homes to meet basic needs</a:t>
            </a:r>
          </a:p>
          <a:p>
            <a:pPr>
              <a:spcAft>
                <a:spcPts val="1800"/>
              </a:spcAft>
            </a:pPr>
            <a:r>
              <a:rPr lang="en-US" sz="1200" dirty="0"/>
              <a:t>LA County, Dallas, San Diego, Anchorage, and Indianapolis have closed bars, restaurants, theaters, and gyms</a:t>
            </a:r>
          </a:p>
          <a:p>
            <a:pPr>
              <a:spcAft>
                <a:spcPts val="1800"/>
              </a:spcAft>
            </a:pPr>
            <a:r>
              <a:rPr lang="en-US" sz="1200" dirty="0"/>
              <a:t>Nashville, Miami, Houston, and Salt Lake City have closed bars and/or restaurants</a:t>
            </a:r>
          </a:p>
          <a:p>
            <a:pPr>
              <a:spcAft>
                <a:spcPts val="1800"/>
              </a:spcAft>
            </a:pPr>
            <a:r>
              <a:rPr lang="en-US" sz="1200" dirty="0"/>
              <a:t>Hoboken, Portland (ME), and Little Rock have instituted mandatory curfews; Indianapolis, Houston, Dallas, Omaha, and San Antonio have banned gatherings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1619" y="6419599"/>
            <a:ext cx="35718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August </a:t>
            </a:r>
            <a:r>
              <a:rPr lang="en-US" sz="700" dirty="0" err="1"/>
              <a:t>Gebhard-Koenigstein</a:t>
            </a:r>
            <a:r>
              <a:rPr lang="en-US" sz="700" dirty="0"/>
              <a:t> | Slide last updated: March 18, 2020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60704" y="5568618"/>
            <a:ext cx="7421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Outlook: </a:t>
            </a:r>
            <a:r>
              <a:rPr lang="en-US" sz="1200" dirty="0"/>
              <a:t>In the absence of national standards, states and localities will likely continue to adopt measures – some drastic – targeting the virus.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4509" y="5476892"/>
            <a:ext cx="640080" cy="6400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60" y="5356383"/>
            <a:ext cx="881097" cy="881097"/>
          </a:xfrm>
          <a:prstGeom prst="rect">
            <a:avLst/>
          </a:prstGeom>
        </p:spPr>
      </p:pic>
      <p:sp>
        <p:nvSpPr>
          <p:cNvPr id="29" name="Text Placeholder 18"/>
          <p:cNvSpPr txBox="1">
            <a:spLocks/>
          </p:cNvSpPr>
          <p:nvPr/>
        </p:nvSpPr>
        <p:spPr bwMode="auto">
          <a:xfrm>
            <a:off x="409946" y="6225289"/>
            <a:ext cx="8247721" cy="21591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sz="700" dirty="0">
                <a:solidFill>
                  <a:schemeClr val="bg2"/>
                </a:solidFill>
                <a:latin typeface="+mj-lt"/>
                <a:cs typeface="Georgia"/>
              </a:rPr>
              <a:t>Sources: American Enterprise Institute, NBC New York, San Francisco Examiner.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30" y="4682716"/>
            <a:ext cx="608557" cy="6085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11" y="3453500"/>
            <a:ext cx="578448" cy="57844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13" y="4065401"/>
            <a:ext cx="548640" cy="54864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3" y="2710362"/>
            <a:ext cx="833992" cy="83399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44" y="1091571"/>
            <a:ext cx="1110476" cy="1573365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A0E7E21-3E2A-4E85-929B-DC395211B8B1}"/>
              </a:ext>
            </a:extLst>
          </p:cNvPr>
          <p:cNvGrpSpPr/>
          <p:nvPr/>
        </p:nvGrpSpPr>
        <p:grpSpPr>
          <a:xfrm>
            <a:off x="495300" y="16536"/>
            <a:ext cx="2213610" cy="547821"/>
            <a:chOff x="495300" y="16536"/>
            <a:chExt cx="2213610" cy="54782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2374F25-C2C9-4510-BEFD-3982C09BC53F}"/>
                </a:ext>
              </a:extLst>
            </p:cNvPr>
            <p:cNvSpPr/>
            <p:nvPr/>
          </p:nvSpPr>
          <p:spPr>
            <a:xfrm>
              <a:off x="495300" y="217170"/>
              <a:ext cx="2213610" cy="347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picture containing clock, drawing&#10;&#10;Description automatically generated">
              <a:extLst>
                <a:ext uri="{FF2B5EF4-FFF2-40B4-BE49-F238E27FC236}">
                  <a16:creationId xmlns:a16="http://schemas.microsoft.com/office/drawing/2014/main" id="{73B8CD39-F413-4175-AE03-25DF79772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487" y="16536"/>
              <a:ext cx="2094390" cy="5477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716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3851</TotalTime>
  <Words>2691</Words>
  <Application>Microsoft Office PowerPoint</Application>
  <PresentationFormat>On-screen Show (4:3)</PresentationFormat>
  <Paragraphs>283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Georgia</vt:lpstr>
      <vt:lpstr>Verdana</vt:lpstr>
      <vt:lpstr>Office Theme</vt:lpstr>
      <vt:lpstr>On March 13, President Trump issued an executive order declaring the Novel Coronavirus (COVID-19) pandemic a national emergency</vt:lpstr>
      <vt:lpstr>The Trump administration is proposing around $1 trillion in stimulus spending </vt:lpstr>
      <vt:lpstr>H.R. 6074: Coronavirus Preparedness and Response Supplemental Appropriations Act, 2020 </vt:lpstr>
      <vt:lpstr>H.R. 6201 – Families First Coronavirus Response Act</vt:lpstr>
      <vt:lpstr>The federal government is trying to stabilize the economy</vt:lpstr>
      <vt:lpstr>Many states have implemented initiatives that halt various economic activities </vt:lpstr>
      <vt:lpstr>Some major cities have also taken aggressive measures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Angela Hartmann</cp:lastModifiedBy>
  <cp:revision>451</cp:revision>
  <cp:lastPrinted>2019-03-04T21:01:39Z</cp:lastPrinted>
  <dcterms:created xsi:type="dcterms:W3CDTF">2018-11-02T00:48:26Z</dcterms:created>
  <dcterms:modified xsi:type="dcterms:W3CDTF">2020-03-23T12:45:57Z</dcterms:modified>
</cp:coreProperties>
</file>